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drawings/drawing28.xml" ContentType="application/vnd.openxmlformats-officedocument.drawingml.chartshapes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rawings/drawing24.xml" ContentType="application/vnd.openxmlformats-officedocument.drawingml.chartshapes+xml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rawings/drawing20.xml" ContentType="application/vnd.openxmlformats-officedocument.drawingml.chartshapes+xml"/>
  <Override PartName="/ppt/drawings/drawing31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drawings/drawing29.xml" ContentType="application/vnd.openxmlformats-officedocument.drawingml.chartshape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drawings/drawing18.xml" ContentType="application/vnd.openxmlformats-officedocument.drawingml.chartshapes+xml"/>
  <Override PartName="/ppt/charts/chart32.xml" ContentType="application/vnd.openxmlformats-officedocument.drawingml.chart+xml"/>
  <Override PartName="/ppt/drawings/drawing27.xml" ContentType="application/vnd.openxmlformats-officedocument.drawingml.chartshape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drawings/drawing25.xml" ContentType="application/vnd.openxmlformats-officedocument.drawingml.chartshapes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rawings/drawing23.xml" ContentType="application/vnd.openxmlformats-officedocument.drawingml.chartshapes+xml"/>
  <Override PartName="/ppt/drawings/drawing32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21.xml" ContentType="application/vnd.openxmlformats-officedocument.drawingml.chartshapes+xml"/>
  <Override PartName="/ppt/drawings/drawing30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drawings/drawing19.xml" ContentType="application/vnd.openxmlformats-officedocument.drawingml.chartshape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drawings/drawing26.xml" ContentType="application/vnd.openxmlformats-officedocument.drawingml.chartshapes+xml"/>
  <Override PartName="/ppt/charts/chart40.xml" ContentType="application/vnd.openxmlformats-officedocument.drawingml.chart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277" r:id="rId53"/>
    <p:sldId id="278" r:id="rId5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Statistika%20kraj%20nastavne%20godine%202014-15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Statistika%20kraj%20nastavne%20godine%202014-15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G:\Statistika%20kraj%20nastavne%20godine%202014-15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G:\Statistika%20kraj%20nastavne%20godine%202014-15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G:\Statistika%20kraj%20nastavne%20godine%202014-15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G:\Statistika%20kraj%20nastavne%20godine%202014-15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G:\Statistika%20kraj%20nastavne%20godine%202014-15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G:\Statistika%20kraj%20nastavne%20godine%202014-15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G:\Statistika%20kraj%20nastavne%20godine%202014-15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G:\Statistika%20kraj%20nastavne%20godine%202014-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G:\Statistika%20kraj%20nastavne%20godine%202014-15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G:\Statistika%20kraj%20nastavne%20godine%202014-15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G:\Statistika%20kraj%20nastavne%20godine%202014-15.xls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G:\Statistika%20kraj%20nastavne%20godine%202014-15.xls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G:\Statistika%20kraj%20nastavne%20godine%202014-15.xls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G:\Statistika%20kraj%20nastavne%20godine%202014-15.xls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G:\Statistika%20kraj%20nastavne%20godine%202014-15.xls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G:\Statistika%20kraj%20nastavne%20godine%202014-15.xls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G:\Statistika%20kraj%20nastavne%20godine%202014-15.xls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G:\Statistika%20kraj%20nastavne%20godine%202014-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G:\Statistika%20kraj%20nastavne%20godine%202014-15.xls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G:\Statistika%20kraj%20nastavne%20godine%202014-15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G:\Statistika%20kraj%20nastavne%20godine%202014-15.xls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G:\Statistika%20kraj%20nastavne%20godine%202014-15.xls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G:\Statistika%20kraj%20nastavne%20godine%202014-15.xls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G:\Statistika%20kraj%20nastavne%20godine%202014-15.xls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G:\Statistika%20kraj%20nastavne%20godine%202014-15.xls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G:\Statistika%20kraj%20nastavne%20godine%202014-15.xls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G:\Statistika%20kraj%20nastavne%20godine%202014-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file:///G:\Statistika%20kraj%20nastavne%20godine%202014-15.xls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file:///G:\Statistika%20kraj%20nastavne%20godine%202014-15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tatistika%20kraj%20nastavne%20godine%202014-15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Statistika%20kraj%20nastavne%20godine%202014-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Uspjeh učenika od 1. do 4.</a:t>
            </a:r>
            <a:r>
              <a:rPr lang="hr-HR" baseline="0"/>
              <a:t> </a:t>
            </a:r>
            <a:r>
              <a:rPr lang="hr-HR"/>
              <a:t>razreda u školskoj</a:t>
            </a:r>
            <a:r>
              <a:rPr lang="hr-HR" baseline="0"/>
              <a:t> godini</a:t>
            </a:r>
            <a:endParaRPr lang="hr-HR"/>
          </a:p>
        </c:rich>
      </c:tx>
      <c:layout/>
    </c:title>
    <c:view3D>
      <c:rotX val="30"/>
      <c:perspective val="0"/>
    </c:view3D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 w="25400">
                <a:noFill/>
              </a:ln>
            </c:spPr>
            <c:showPercent val="1"/>
            <c:showLeaderLines val="1"/>
          </c:dLbls>
          <c:cat>
            <c:strRef>
              <c:f>'[Statistika kraj nastavne godine 2014-15.xls]USPJEH UČENIKA 1-4'!$C$6,'[Statistika kraj nastavne godine 2014-15.xls]USPJEH UČENIKA 1-4'!$G$6,'[Statistika kraj nastavne godine 2014-15.xls]USPJEH UČENIKA 1-4'!$H$6,'[Statistika kraj nastavne godine 2014-15.xls]USPJEH UČENIKA 1-4'!$I$6,'[Statistika kraj nastavne godine 2014-15.xls]USPJEH UČENIKA 1-4'!$J$6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'[Statistika kraj nastavne godine 2014-15.xls]USPJEH UČENIKA 1-4'!$C$18,'[Statistika kraj nastavne godine 2014-15.xls]USPJEH UČENIKA 1-4'!$G$18,'[Statistika kraj nastavne godine 2014-15.xls]USPJEH UČENIKA 1-4'!$H$18,'[Statistika kraj nastavne godine 2014-15.xls]USPJEH UČENIKA 1-4'!$I$18,'[Statistika kraj nastavne godine 2014-15.xls]USPJEH UČENIKA 1-4'!$J$18</c:f>
              <c:numCache>
                <c:formatCode>General</c:formatCode>
                <c:ptCount val="5"/>
                <c:pt idx="0">
                  <c:v>216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172403991017402"/>
          <c:y val="0.42587546384288205"/>
          <c:w val="9.7475956299686459E-2"/>
          <c:h val="0.20690306815096396"/>
        </c:manualLayout>
      </c:layout>
      <c:spPr>
        <a:ln>
          <a:solidFill>
            <a:srgbClr val="4F81BD"/>
          </a:solidFill>
        </a:ln>
      </c:sp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7011580697266421E-2"/>
          <c:y val="0.1866884596696014"/>
          <c:w val="0.87816190526435123"/>
          <c:h val="0.6931823676427805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'PROSJECI-RAZREDNA'!$B$4:$L$4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'PROSJECI-RAZREDNA'!$B$8:$L$8</c:f>
              <c:numCache>
                <c:formatCode>0.00</c:formatCode>
                <c:ptCount val="11"/>
                <c:pt idx="0">
                  <c:v>4.7699999999999996</c:v>
                </c:pt>
                <c:pt idx="1">
                  <c:v>5</c:v>
                </c:pt>
                <c:pt idx="2">
                  <c:v>4.9000000000000004</c:v>
                </c:pt>
                <c:pt idx="3">
                  <c:v>4.75</c:v>
                </c:pt>
                <c:pt idx="4">
                  <c:v>4.5999999999999996</c:v>
                </c:pt>
                <c:pt idx="5">
                  <c:v>4.76</c:v>
                </c:pt>
                <c:pt idx="6">
                  <c:v>4.91</c:v>
                </c:pt>
                <c:pt idx="7">
                  <c:v>4.7699999999999996</c:v>
                </c:pt>
                <c:pt idx="8">
                  <c:v>4.83</c:v>
                </c:pt>
                <c:pt idx="9">
                  <c:v>4.76</c:v>
                </c:pt>
                <c:pt idx="10">
                  <c:v>4.7699999999999996</c:v>
                </c:pt>
              </c:numCache>
            </c:numRef>
          </c:val>
        </c:ser>
        <c:axId val="60043264"/>
        <c:axId val="60044800"/>
      </c:barChart>
      <c:catAx>
        <c:axId val="6004326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0044800"/>
        <c:crosses val="autoZero"/>
        <c:auto val="1"/>
        <c:lblAlgn val="ctr"/>
        <c:lblOffset val="100"/>
        <c:tickLblSkip val="1"/>
        <c:tickMarkSkip val="1"/>
      </c:catAx>
      <c:valAx>
        <c:axId val="60044800"/>
        <c:scaling>
          <c:orientation val="minMax"/>
          <c:max val="5"/>
          <c:min val="4.4000000000000004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0043264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5775013776714639E-2"/>
          <c:y val="0.19547672931764418"/>
          <c:w val="0.87600508350959605"/>
          <c:h val="0.6898228381705300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'PROSJECI-RAZREDNA'!$B$4:$L$4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'PROSJECI-RAZREDNA'!$B$13:$L$13</c:f>
              <c:numCache>
                <c:formatCode>0.00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axId val="61940864"/>
        <c:axId val="61942400"/>
      </c:barChart>
      <c:catAx>
        <c:axId val="6194086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1942400"/>
        <c:crosses val="autoZero"/>
        <c:auto val="1"/>
        <c:lblAlgn val="ctr"/>
        <c:lblOffset val="100"/>
        <c:tickLblSkip val="1"/>
        <c:tickMarkSkip val="1"/>
      </c:catAx>
      <c:valAx>
        <c:axId val="61942400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1940864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5514916330111898E-2"/>
          <c:y val="0.1555915721231767"/>
          <c:w val="0.87757486098781479"/>
          <c:h val="0.7260940032414919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'PROSJECI-RAZREDNA'!$B$4:$L$4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'PROSJECI-RAZREDNA'!$B$9:$L$9</c:f>
              <c:numCache>
                <c:formatCode>0.00</c:formatCode>
                <c:ptCount val="11"/>
                <c:pt idx="0">
                  <c:v>5</c:v>
                </c:pt>
                <c:pt idx="1">
                  <c:v>4.91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4.95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axId val="61982976"/>
        <c:axId val="61992960"/>
      </c:barChart>
      <c:catAx>
        <c:axId val="6198297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1992960"/>
        <c:crosses val="autoZero"/>
        <c:auto val="1"/>
        <c:lblAlgn val="ctr"/>
        <c:lblOffset val="100"/>
        <c:tickLblSkip val="1"/>
        <c:tickMarkSkip val="1"/>
      </c:catAx>
      <c:valAx>
        <c:axId val="61992960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198297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5688073394495417E-2"/>
          <c:y val="0.14354838709677445"/>
          <c:w val="0.87614678899082554"/>
          <c:h val="0.733870967741935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'PROSJECI-RAZREDNA'!$B$4:$L$4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'PROSJECI-RAZREDNA'!$B$10:$L$10</c:f>
              <c:numCache>
                <c:formatCode>0.00</c:formatCode>
                <c:ptCount val="11"/>
                <c:pt idx="0">
                  <c:v>5</c:v>
                </c:pt>
                <c:pt idx="1">
                  <c:v>4.95</c:v>
                </c:pt>
                <c:pt idx="2">
                  <c:v>4.95</c:v>
                </c:pt>
                <c:pt idx="3">
                  <c:v>5</c:v>
                </c:pt>
                <c:pt idx="4">
                  <c:v>4.8499999999999996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4.72</c:v>
                </c:pt>
                <c:pt idx="9">
                  <c:v>4.96</c:v>
                </c:pt>
                <c:pt idx="10">
                  <c:v>5</c:v>
                </c:pt>
              </c:numCache>
            </c:numRef>
          </c:val>
        </c:ser>
        <c:axId val="61996032"/>
        <c:axId val="61891712"/>
      </c:barChart>
      <c:catAx>
        <c:axId val="6199603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1891712"/>
        <c:crosses val="autoZero"/>
        <c:auto val="1"/>
        <c:lblAlgn val="ctr"/>
        <c:lblOffset val="100"/>
        <c:tickLblSkip val="1"/>
        <c:tickMarkSkip val="1"/>
      </c:catAx>
      <c:valAx>
        <c:axId val="61891712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1996032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5688073394495417E-2"/>
          <c:y val="0.15032703726102514"/>
          <c:w val="0.87614678899082554"/>
          <c:h val="0.7581711444469089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'PROSJECI-RAZREDNA'!$K$4:$L$4</c:f>
              <c:strCache>
                <c:ptCount val="2"/>
                <c:pt idx="0">
                  <c:v>4A</c:v>
                </c:pt>
                <c:pt idx="1">
                  <c:v>4B</c:v>
                </c:pt>
              </c:strCache>
            </c:strRef>
          </c:cat>
          <c:val>
            <c:numRef>
              <c:f>'PROSJECI-RAZREDNA'!$K$14:$L$14</c:f>
              <c:numCache>
                <c:formatCode>0.00</c:formatCode>
                <c:ptCount val="2"/>
                <c:pt idx="0">
                  <c:v>4.74</c:v>
                </c:pt>
                <c:pt idx="1">
                  <c:v>4.68</c:v>
                </c:pt>
              </c:numCache>
            </c:numRef>
          </c:val>
        </c:ser>
        <c:axId val="62006016"/>
        <c:axId val="62007552"/>
      </c:barChart>
      <c:catAx>
        <c:axId val="6200601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007552"/>
        <c:crosses val="autoZero"/>
        <c:auto val="1"/>
        <c:lblAlgn val="ctr"/>
        <c:lblOffset val="100"/>
        <c:tickLblSkip val="1"/>
        <c:tickMarkSkip val="1"/>
      </c:catAx>
      <c:valAx>
        <c:axId val="62007552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00601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6.0919608611270444E-2"/>
          <c:y val="0.19354838709677438"/>
          <c:w val="0.87931133184192201"/>
          <c:h val="0.6822580645161290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'PROSJECI-RAZREDNA'!$B$4:$L$4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'PROSJECI-RAZREDNA'!$B$12:$L$12</c:f>
              <c:numCache>
                <c:formatCode>0.00</c:formatCode>
                <c:ptCount val="11"/>
                <c:pt idx="0">
                  <c:v>4.7300000000000004</c:v>
                </c:pt>
                <c:pt idx="1">
                  <c:v>4.8</c:v>
                </c:pt>
                <c:pt idx="2">
                  <c:v>4.4800000000000004</c:v>
                </c:pt>
                <c:pt idx="3">
                  <c:v>4.75</c:v>
                </c:pt>
                <c:pt idx="4">
                  <c:v>4.75</c:v>
                </c:pt>
                <c:pt idx="5">
                  <c:v>4.8199999999999985</c:v>
                </c:pt>
                <c:pt idx="6">
                  <c:v>4.8199999999999985</c:v>
                </c:pt>
                <c:pt idx="7">
                  <c:v>4.91</c:v>
                </c:pt>
                <c:pt idx="8">
                  <c:v>4.78</c:v>
                </c:pt>
                <c:pt idx="9">
                  <c:v>4.68</c:v>
                </c:pt>
                <c:pt idx="10">
                  <c:v>4.7699999999999996</c:v>
                </c:pt>
              </c:numCache>
            </c:numRef>
          </c:val>
        </c:ser>
        <c:axId val="62052224"/>
        <c:axId val="62053760"/>
      </c:barChart>
      <c:catAx>
        <c:axId val="6205222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053760"/>
        <c:crosses val="autoZero"/>
        <c:auto val="1"/>
        <c:lblAlgn val="ctr"/>
        <c:lblOffset val="100"/>
        <c:tickLblSkip val="1"/>
        <c:tickMarkSkip val="1"/>
      </c:catAx>
      <c:valAx>
        <c:axId val="62053760"/>
        <c:scaling>
          <c:orientation val="minMax"/>
          <c:max val="5"/>
          <c:min val="4.3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052224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6.5257997847882956E-2"/>
          <c:y val="0.18696936731592786"/>
          <c:w val="0.87931133184192201"/>
          <c:h val="0.6822580645161290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'PROSJECI-RAZREDNA'!$B$4:$L$4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'PROSJECI-RAZREDNA'!$B$6:$L$6</c:f>
              <c:numCache>
                <c:formatCode>0.00</c:formatCode>
                <c:ptCount val="11"/>
                <c:pt idx="0">
                  <c:v>4.6399999999999997</c:v>
                </c:pt>
                <c:pt idx="1">
                  <c:v>4.7699999999999996</c:v>
                </c:pt>
                <c:pt idx="2">
                  <c:v>4.76</c:v>
                </c:pt>
                <c:pt idx="3">
                  <c:v>4.7</c:v>
                </c:pt>
                <c:pt idx="4">
                  <c:v>4.45</c:v>
                </c:pt>
                <c:pt idx="5">
                  <c:v>4.71</c:v>
                </c:pt>
                <c:pt idx="6">
                  <c:v>4.6399999999999997</c:v>
                </c:pt>
                <c:pt idx="7">
                  <c:v>4.6399999999999997</c:v>
                </c:pt>
                <c:pt idx="8">
                  <c:v>4.8099999999999996</c:v>
                </c:pt>
                <c:pt idx="9">
                  <c:v>4.4000000000000004</c:v>
                </c:pt>
                <c:pt idx="10">
                  <c:v>4.7300000000000004</c:v>
                </c:pt>
              </c:numCache>
            </c:numRef>
          </c:val>
        </c:ser>
        <c:axId val="62094336"/>
        <c:axId val="62112512"/>
      </c:barChart>
      <c:catAx>
        <c:axId val="6209433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112512"/>
        <c:crosses val="autoZero"/>
        <c:auto val="1"/>
        <c:lblAlgn val="ctr"/>
        <c:lblOffset val="100"/>
        <c:tickLblSkip val="1"/>
        <c:tickMarkSkip val="1"/>
      </c:catAx>
      <c:valAx>
        <c:axId val="62112512"/>
        <c:scaling>
          <c:orientation val="minMax"/>
          <c:max val="5"/>
          <c:min val="4.3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09433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6.0919608611270444E-2"/>
          <c:y val="0.19354838709677438"/>
          <c:w val="0.87931133184192201"/>
          <c:h val="0.6822580645161290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'PROSJECI-RAZREDNA'!$B$4:$L$4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'PROSJECI-RAZREDNA'!$B$7:$L$7</c:f>
              <c:numCache>
                <c:formatCode>0.00</c:formatCode>
                <c:ptCount val="11"/>
                <c:pt idx="0">
                  <c:v>4.59</c:v>
                </c:pt>
                <c:pt idx="1">
                  <c:v>4.7699999999999996</c:v>
                </c:pt>
                <c:pt idx="2">
                  <c:v>4.4800000000000004</c:v>
                </c:pt>
                <c:pt idx="3">
                  <c:v>4.75</c:v>
                </c:pt>
                <c:pt idx="4">
                  <c:v>4.5</c:v>
                </c:pt>
                <c:pt idx="5">
                  <c:v>4.8199999999999985</c:v>
                </c:pt>
                <c:pt idx="6">
                  <c:v>4.7300000000000004</c:v>
                </c:pt>
                <c:pt idx="7">
                  <c:v>4.6399999999999997</c:v>
                </c:pt>
                <c:pt idx="8">
                  <c:v>4.5599999999999996</c:v>
                </c:pt>
                <c:pt idx="9">
                  <c:v>4.72</c:v>
                </c:pt>
                <c:pt idx="10">
                  <c:v>4.6499999999999995</c:v>
                </c:pt>
              </c:numCache>
            </c:numRef>
          </c:val>
        </c:ser>
        <c:axId val="62161280"/>
        <c:axId val="62162816"/>
      </c:barChart>
      <c:catAx>
        <c:axId val="6216128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162816"/>
        <c:crosses val="autoZero"/>
        <c:auto val="1"/>
        <c:lblAlgn val="ctr"/>
        <c:lblOffset val="100"/>
        <c:tickLblSkip val="1"/>
        <c:tickMarkSkip val="1"/>
      </c:catAx>
      <c:valAx>
        <c:axId val="62162816"/>
        <c:scaling>
          <c:orientation val="minMax"/>
          <c:max val="5"/>
          <c:min val="4.3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161280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6.0919608611270444E-2"/>
          <c:y val="0.19354838709677438"/>
          <c:w val="0.87931133184192201"/>
          <c:h val="0.6822580645161290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'PROSJECI-RAZREDNA'!$B$4:$L$4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'PROSJECI-RAZREDNA'!$B$11:$L$11</c:f>
              <c:numCache>
                <c:formatCode>0.00</c:formatCode>
                <c:ptCount val="11"/>
                <c:pt idx="0">
                  <c:v>5</c:v>
                </c:pt>
                <c:pt idx="1">
                  <c:v>4.95</c:v>
                </c:pt>
                <c:pt idx="2">
                  <c:v>5</c:v>
                </c:pt>
                <c:pt idx="3">
                  <c:v>4.95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4.9400000000000004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axId val="62191104"/>
        <c:axId val="62192640"/>
      </c:barChart>
      <c:catAx>
        <c:axId val="6219110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192640"/>
        <c:crosses val="autoZero"/>
        <c:auto val="1"/>
        <c:lblAlgn val="ctr"/>
        <c:lblOffset val="100"/>
        <c:tickLblSkip val="1"/>
        <c:tickMarkSkip val="1"/>
      </c:catAx>
      <c:valAx>
        <c:axId val="62192640"/>
        <c:scaling>
          <c:orientation val="minMax"/>
          <c:max val="5"/>
          <c:min val="4.5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191104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2165029179451709E-2"/>
          <c:y val="0.15024244484744587"/>
          <c:w val="0.87743511668984175"/>
          <c:h val="0.7285950820021286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'PROSJECI-RAZREDNA'!$K$4:$L$4</c:f>
              <c:strCache>
                <c:ptCount val="2"/>
                <c:pt idx="0">
                  <c:v>4A</c:v>
                </c:pt>
                <c:pt idx="1">
                  <c:v>4B</c:v>
                </c:pt>
              </c:strCache>
            </c:strRef>
          </c:cat>
          <c:val>
            <c:numRef>
              <c:f>'PROSJECI-RAZREDNA'!$K$15:$L$15</c:f>
              <c:numCache>
                <c:formatCode>0.00</c:formatCode>
                <c:ptCount val="2"/>
                <c:pt idx="0">
                  <c:v>4.9300000000000015</c:v>
                </c:pt>
                <c:pt idx="1">
                  <c:v>4.71</c:v>
                </c:pt>
              </c:numCache>
            </c:numRef>
          </c:val>
        </c:ser>
        <c:axId val="62229120"/>
        <c:axId val="62235008"/>
      </c:barChart>
      <c:catAx>
        <c:axId val="6222912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235008"/>
        <c:crosses val="autoZero"/>
        <c:auto val="1"/>
        <c:lblAlgn val="ctr"/>
        <c:lblOffset val="100"/>
        <c:tickLblSkip val="1"/>
        <c:tickMarkSkip val="1"/>
      </c:catAx>
      <c:valAx>
        <c:axId val="62235008"/>
        <c:scaling>
          <c:orientation val="minMax"/>
          <c:max val="5"/>
          <c:min val="4.5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229120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Postotak učenika</a:t>
            </a:r>
            <a:r>
              <a:rPr lang="hr-HR" baseline="0"/>
              <a:t> s odličnim uspjehom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'USPJEH UČENIKA 1-4'!$D$6</c:f>
              <c:strCache>
                <c:ptCount val="1"/>
                <c:pt idx="0">
                  <c:v>Odlični (%)</c:v>
                </c:pt>
              </c:strCache>
            </c:strRef>
          </c:tx>
          <c:cat>
            <c:strRef>
              <c:f>'USPJEH UČENIKA 1-4'!$A$7:$A$17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'USPJEH UČENIKA 1-4'!$D$7:$D$17</c:f>
              <c:numCache>
                <c:formatCode>0.00</c:formatCode>
                <c:ptCount val="11"/>
                <c:pt idx="0">
                  <c:v>77.272727272727266</c:v>
                </c:pt>
                <c:pt idx="1">
                  <c:v>95.454545454545453</c:v>
                </c:pt>
                <c:pt idx="2">
                  <c:v>90.476190476190482</c:v>
                </c:pt>
                <c:pt idx="3">
                  <c:v>95</c:v>
                </c:pt>
                <c:pt idx="4">
                  <c:v>90</c:v>
                </c:pt>
                <c:pt idx="5">
                  <c:v>94.117647058823522</c:v>
                </c:pt>
                <c:pt idx="6">
                  <c:v>95.454545454545453</c:v>
                </c:pt>
                <c:pt idx="7">
                  <c:v>100</c:v>
                </c:pt>
                <c:pt idx="8">
                  <c:v>94.444444444444443</c:v>
                </c:pt>
                <c:pt idx="9">
                  <c:v>88</c:v>
                </c:pt>
                <c:pt idx="10">
                  <c:v>92.307692307692307</c:v>
                </c:pt>
              </c:numCache>
            </c:numRef>
          </c:val>
        </c:ser>
        <c:ser>
          <c:idx val="1"/>
          <c:order val="1"/>
          <c:tx>
            <c:strRef>
              <c:f>'USPJEH UČENIKA 1-4'!$F$6</c:f>
              <c:strCache>
                <c:ptCount val="1"/>
                <c:pt idx="0">
                  <c:v>Odlični 5,0 (%)</c:v>
                </c:pt>
              </c:strCache>
            </c:strRef>
          </c:tx>
          <c:cat>
            <c:strRef>
              <c:f>'USPJEH UČENIKA 1-4'!$A$7:$A$17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'USPJEH UČENIKA 1-4'!$F$7:$F$17</c:f>
              <c:numCache>
                <c:formatCode>0.00</c:formatCode>
                <c:ptCount val="11"/>
                <c:pt idx="0">
                  <c:v>72.727272727272734</c:v>
                </c:pt>
                <c:pt idx="1">
                  <c:v>77.272727272727266</c:v>
                </c:pt>
                <c:pt idx="2">
                  <c:v>57.142857142857139</c:v>
                </c:pt>
                <c:pt idx="3">
                  <c:v>75</c:v>
                </c:pt>
                <c:pt idx="4">
                  <c:v>35</c:v>
                </c:pt>
                <c:pt idx="5">
                  <c:v>52.941176470588239</c:v>
                </c:pt>
                <c:pt idx="6">
                  <c:v>63.636363636363633</c:v>
                </c:pt>
                <c:pt idx="7">
                  <c:v>54.54545454545454</c:v>
                </c:pt>
                <c:pt idx="8">
                  <c:v>50</c:v>
                </c:pt>
                <c:pt idx="9">
                  <c:v>48</c:v>
                </c:pt>
                <c:pt idx="10">
                  <c:v>50</c:v>
                </c:pt>
              </c:numCache>
            </c:numRef>
          </c:val>
        </c:ser>
        <c:axId val="96803072"/>
        <c:axId val="112846336"/>
      </c:barChart>
      <c:catAx>
        <c:axId val="96803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Razredi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12846336"/>
        <c:crosses val="autoZero"/>
        <c:auto val="1"/>
        <c:lblAlgn val="ctr"/>
        <c:lblOffset val="100"/>
      </c:catAx>
      <c:valAx>
        <c:axId val="112846336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% od ukupnog broja učenika</a:t>
                </a:r>
              </a:p>
            </c:rich>
          </c:tx>
          <c:layout/>
        </c:title>
        <c:numFmt formatCode="General" sourceLinked="0"/>
        <c:tickLblPos val="nextTo"/>
        <c:crossAx val="9680307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7095684551059072"/>
          <c:y val="0.49738865829161916"/>
          <c:w val="0.11628261002258447"/>
          <c:h val="8.4065621394523588E-2"/>
        </c:manualLayout>
      </c:layout>
      <c:spPr>
        <a:ln>
          <a:solidFill>
            <a:srgbClr val="4F81BD"/>
          </a:solidFill>
        </a:ln>
      </c:spPr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0.13379484505078243"/>
          <c:y val="0.23510503960509704"/>
          <c:w val="0.84775181993383775"/>
          <c:h val="0.5909832159936337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'PROSJECI-RAZREDNA'!$B$21:$L$21</c:f>
              <c:strCache>
                <c:ptCount val="11"/>
                <c:pt idx="0">
                  <c:v>1B</c:v>
                </c:pt>
                <c:pt idx="1">
                  <c:v>2.C</c:v>
                </c:pt>
                <c:pt idx="2">
                  <c:v>3A</c:v>
                </c:pt>
                <c:pt idx="3">
                  <c:v>3B</c:v>
                </c:pt>
                <c:pt idx="4">
                  <c:v>2A</c:v>
                </c:pt>
                <c:pt idx="5">
                  <c:v>1A</c:v>
                </c:pt>
                <c:pt idx="6">
                  <c:v>4B</c:v>
                </c:pt>
                <c:pt idx="7">
                  <c:v>3C</c:v>
                </c:pt>
                <c:pt idx="8">
                  <c:v>1C</c:v>
                </c:pt>
                <c:pt idx="9">
                  <c:v>4A</c:v>
                </c:pt>
                <c:pt idx="10">
                  <c:v>2B</c:v>
                </c:pt>
              </c:strCache>
            </c:strRef>
          </c:cat>
          <c:val>
            <c:numRef>
              <c:f>'PROSJECI-RAZREDNA'!$B$23:$L$23</c:f>
              <c:numCache>
                <c:formatCode>0.00</c:formatCode>
                <c:ptCount val="11"/>
                <c:pt idx="0">
                  <c:v>4.8937499999999998</c:v>
                </c:pt>
                <c:pt idx="1">
                  <c:v>4.8887499999999999</c:v>
                </c:pt>
                <c:pt idx="2">
                  <c:v>4.8812500000000014</c:v>
                </c:pt>
                <c:pt idx="3">
                  <c:v>4.8699999999999974</c:v>
                </c:pt>
                <c:pt idx="4">
                  <c:v>4.862499999999998</c:v>
                </c:pt>
                <c:pt idx="5">
                  <c:v>4.8412500000000014</c:v>
                </c:pt>
                <c:pt idx="6">
                  <c:v>4.8310000000000004</c:v>
                </c:pt>
                <c:pt idx="7">
                  <c:v>4.83</c:v>
                </c:pt>
                <c:pt idx="8">
                  <c:v>4.82125</c:v>
                </c:pt>
                <c:pt idx="9">
                  <c:v>4.8190000000000008</c:v>
                </c:pt>
                <c:pt idx="10">
                  <c:v>4.7687499999999998</c:v>
                </c:pt>
              </c:numCache>
            </c:numRef>
          </c:val>
        </c:ser>
        <c:axId val="62283776"/>
        <c:axId val="62285696"/>
      </c:barChart>
      <c:catAx>
        <c:axId val="62283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Razred</a:t>
                </a:r>
              </a:p>
            </c:rich>
          </c:tx>
          <c:layout>
            <c:manualLayout>
              <c:xMode val="edge"/>
              <c:yMode val="edge"/>
              <c:x val="0.51105342477351623"/>
              <c:y val="0.908674920458094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285696"/>
        <c:crosses val="autoZero"/>
        <c:auto val="1"/>
        <c:lblAlgn val="ctr"/>
        <c:lblOffset val="100"/>
        <c:tickLblSkip val="1"/>
        <c:tickMarkSkip val="1"/>
      </c:catAx>
      <c:valAx>
        <c:axId val="62285696"/>
        <c:scaling>
          <c:orientation val="minMax"/>
          <c:min val="4.7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Prosječna ocjena</a:t>
                </a:r>
              </a:p>
            </c:rich>
          </c:tx>
          <c:layout>
            <c:manualLayout>
              <c:xMode val="edge"/>
              <c:yMode val="edge"/>
              <c:x val="1.6905032032286285E-2"/>
              <c:y val="0.35616409685123768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28377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r-HR"/>
              <a:t>
 </a:t>
            </a:r>
          </a:p>
        </c:rich>
      </c:tx>
      <c:layout>
        <c:manualLayout>
          <c:xMode val="edge"/>
          <c:yMode val="edge"/>
          <c:x val="0.11185083805833516"/>
          <c:y val="2.974820082973499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154739221971021"/>
          <c:y val="0.1440001125000879"/>
          <c:w val="0.7929474111066056"/>
          <c:h val="0.7488005850004569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'PROSJECI-PREDMETNA'!$B$33:$B$51</c:f>
              <c:strCache>
                <c:ptCount val="19"/>
                <c:pt idx="0">
                  <c:v>MATEMATIKA</c:v>
                </c:pt>
                <c:pt idx="1">
                  <c:v>INFORMATIKA</c:v>
                </c:pt>
                <c:pt idx="2">
                  <c:v>HRVATSKI JEZIK</c:v>
                </c:pt>
                <c:pt idx="3">
                  <c:v>KEMIJA</c:v>
                </c:pt>
                <c:pt idx="4">
                  <c:v>BIOLOGIJA</c:v>
                </c:pt>
                <c:pt idx="5">
                  <c:v>FIZIKA</c:v>
                </c:pt>
                <c:pt idx="6">
                  <c:v>NJEMAČKI JEZIK</c:v>
                </c:pt>
                <c:pt idx="7">
                  <c:v>TALIJANSKI JEZIK</c:v>
                </c:pt>
                <c:pt idx="8">
                  <c:v>ENGLESKI JEZIK</c:v>
                </c:pt>
                <c:pt idx="9">
                  <c:v>TZK</c:v>
                </c:pt>
                <c:pt idx="10">
                  <c:v>GEOGRAFIJA</c:v>
                </c:pt>
                <c:pt idx="11">
                  <c:v>GLAZBENA KULTURA</c:v>
                </c:pt>
                <c:pt idx="12">
                  <c:v>GRČKI JEZIK</c:v>
                </c:pt>
                <c:pt idx="13">
                  <c:v>LATINSKI JEZIK</c:v>
                </c:pt>
                <c:pt idx="14">
                  <c:v>LIKOVNA KULTURA</c:v>
                </c:pt>
                <c:pt idx="15">
                  <c:v>POVIJEST</c:v>
                </c:pt>
                <c:pt idx="16">
                  <c:v>PRIRODA I DRUŠTVO</c:v>
                </c:pt>
                <c:pt idx="17">
                  <c:v>TEHNIČKA KULTURA</c:v>
                </c:pt>
                <c:pt idx="18">
                  <c:v>VJERONAUK</c:v>
                </c:pt>
              </c:strCache>
            </c:strRef>
          </c:cat>
          <c:val>
            <c:numRef>
              <c:f>'PROSJECI-PREDMETNA'!$L$33:$L$51</c:f>
              <c:numCache>
                <c:formatCode>0.00</c:formatCode>
                <c:ptCount val="19"/>
                <c:pt idx="0">
                  <c:v>4.0255555555555524</c:v>
                </c:pt>
                <c:pt idx="1">
                  <c:v>4.9266666666666676</c:v>
                </c:pt>
                <c:pt idx="2">
                  <c:v>3.6077777777777804</c:v>
                </c:pt>
                <c:pt idx="3">
                  <c:v>3.84</c:v>
                </c:pt>
                <c:pt idx="4">
                  <c:v>3.9375000000000004</c:v>
                </c:pt>
                <c:pt idx="5">
                  <c:v>4.0449999999999982</c:v>
                </c:pt>
                <c:pt idx="6">
                  <c:v>4.6977777777777758</c:v>
                </c:pt>
                <c:pt idx="7">
                  <c:v>4.5999999999999996</c:v>
                </c:pt>
                <c:pt idx="8">
                  <c:v>4.5222222222222221</c:v>
                </c:pt>
                <c:pt idx="9">
                  <c:v>4.7044444444444444</c:v>
                </c:pt>
                <c:pt idx="10">
                  <c:v>4.0211111111111109</c:v>
                </c:pt>
                <c:pt idx="11">
                  <c:v>4.9333333333333371</c:v>
                </c:pt>
                <c:pt idx="12">
                  <c:v>5</c:v>
                </c:pt>
                <c:pt idx="13">
                  <c:v>4.9624999999999995</c:v>
                </c:pt>
                <c:pt idx="14">
                  <c:v>4.8933333333333353</c:v>
                </c:pt>
                <c:pt idx="15">
                  <c:v>3.893333333333334</c:v>
                </c:pt>
                <c:pt idx="16">
                  <c:v>3.9039999999999999</c:v>
                </c:pt>
                <c:pt idx="17">
                  <c:v>4.7844444444444454</c:v>
                </c:pt>
                <c:pt idx="18">
                  <c:v>4.6888888888888873</c:v>
                </c:pt>
              </c:numCache>
            </c:numRef>
          </c:val>
        </c:ser>
        <c:axId val="62334848"/>
        <c:axId val="62336384"/>
      </c:barChart>
      <c:catAx>
        <c:axId val="6233484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336384"/>
        <c:crosses val="autoZero"/>
        <c:auto val="1"/>
        <c:lblAlgn val="ctr"/>
        <c:lblOffset val="100"/>
        <c:tickLblSkip val="1"/>
        <c:tickMarkSkip val="1"/>
      </c:catAx>
      <c:valAx>
        <c:axId val="62336384"/>
        <c:scaling>
          <c:orientation val="minMax"/>
          <c:max val="5"/>
          <c:min val="3.5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334848"/>
        <c:crosses val="autoZero"/>
        <c:crossBetween val="between"/>
        <c:majorUnit val="0.2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0.12843029637760711"/>
          <c:y val="0.23863655279505566"/>
          <c:w val="0.85510428100987956"/>
          <c:h val="0.5844160476613603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CF305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'PROSJECI-PREDMETNA'!$C$66:$K$66</c:f>
              <c:strCache>
                <c:ptCount val="9"/>
                <c:pt idx="0">
                  <c:v>7A</c:v>
                </c:pt>
                <c:pt idx="1">
                  <c:v>5B</c:v>
                </c:pt>
                <c:pt idx="2">
                  <c:v>5A</c:v>
                </c:pt>
                <c:pt idx="3">
                  <c:v>6B</c:v>
                </c:pt>
                <c:pt idx="4">
                  <c:v>7B</c:v>
                </c:pt>
                <c:pt idx="5">
                  <c:v>6A</c:v>
                </c:pt>
                <c:pt idx="6">
                  <c:v>5C</c:v>
                </c:pt>
                <c:pt idx="7">
                  <c:v>8A</c:v>
                </c:pt>
                <c:pt idx="8">
                  <c:v>8B</c:v>
                </c:pt>
              </c:strCache>
            </c:strRef>
          </c:cat>
          <c:val>
            <c:numRef>
              <c:f>'PROSJECI-PREDMETNA'!$C$68:$K$68</c:f>
              <c:numCache>
                <c:formatCode>0.00</c:formatCode>
                <c:ptCount val="9"/>
                <c:pt idx="0">
                  <c:v>4.5999999999999996</c:v>
                </c:pt>
                <c:pt idx="1">
                  <c:v>4.58</c:v>
                </c:pt>
                <c:pt idx="2">
                  <c:v>4.54</c:v>
                </c:pt>
                <c:pt idx="3">
                  <c:v>4.49</c:v>
                </c:pt>
                <c:pt idx="4">
                  <c:v>4.45</c:v>
                </c:pt>
                <c:pt idx="5">
                  <c:v>4.3899999999999997</c:v>
                </c:pt>
                <c:pt idx="6">
                  <c:v>4.3599999999999994</c:v>
                </c:pt>
                <c:pt idx="7">
                  <c:v>4.3599999999999994</c:v>
                </c:pt>
                <c:pt idx="8">
                  <c:v>4.34</c:v>
                </c:pt>
              </c:numCache>
            </c:numRef>
          </c:val>
        </c:ser>
        <c:axId val="62360960"/>
        <c:axId val="70850048"/>
      </c:barChart>
      <c:catAx>
        <c:axId val="62360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r-HR"/>
                  <a:t>Razred</a:t>
                </a:r>
              </a:p>
            </c:rich>
          </c:tx>
          <c:layout>
            <c:manualLayout>
              <c:xMode val="edge"/>
              <c:yMode val="edge"/>
              <c:x val="0.51105325024555981"/>
              <c:y val="0.9086746915256285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0850048"/>
        <c:crosses val="autoZero"/>
        <c:auto val="1"/>
        <c:lblAlgn val="ctr"/>
        <c:lblOffset val="100"/>
        <c:tickLblSkip val="1"/>
        <c:tickMarkSkip val="1"/>
      </c:catAx>
      <c:valAx>
        <c:axId val="70850048"/>
        <c:scaling>
          <c:orientation val="minMax"/>
          <c:min val="3.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r-HR"/>
                  <a:t>Prosječna ocjena</a:t>
                </a:r>
              </a:p>
            </c:rich>
          </c:tx>
          <c:layout>
            <c:manualLayout>
              <c:xMode val="edge"/>
              <c:yMode val="edge"/>
              <c:x val="1.690514145854468E-2"/>
              <c:y val="0.35616410017713307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236096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5845974329054849E-2"/>
          <c:y val="0.14215708958379544"/>
          <c:w val="0.8774795799299886"/>
          <c:h val="0.7434652386278959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'PROSJECI-PREDMETNA'!$C$35:$L$35</c:f>
              <c:numCache>
                <c:formatCode>0.00</c:formatCode>
                <c:ptCount val="10"/>
                <c:pt idx="0">
                  <c:v>3.88</c:v>
                </c:pt>
                <c:pt idx="1">
                  <c:v>4.04</c:v>
                </c:pt>
                <c:pt idx="2">
                  <c:v>3.67</c:v>
                </c:pt>
                <c:pt idx="3">
                  <c:v>3.12</c:v>
                </c:pt>
                <c:pt idx="4">
                  <c:v>3.3699999999999997</c:v>
                </c:pt>
                <c:pt idx="5">
                  <c:v>3.7600000000000002</c:v>
                </c:pt>
                <c:pt idx="6">
                  <c:v>3.75</c:v>
                </c:pt>
                <c:pt idx="7">
                  <c:v>3.4499999999999997</c:v>
                </c:pt>
                <c:pt idx="8">
                  <c:v>3.4299999999999997</c:v>
                </c:pt>
                <c:pt idx="9">
                  <c:v>3.6077777777777795</c:v>
                </c:pt>
              </c:numCache>
            </c:numRef>
          </c:val>
        </c:ser>
        <c:axId val="70895104"/>
        <c:axId val="70896640"/>
      </c:barChart>
      <c:catAx>
        <c:axId val="7089510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0896640"/>
        <c:crosses val="autoZero"/>
        <c:auto val="1"/>
        <c:lblAlgn val="ctr"/>
        <c:lblOffset val="100"/>
        <c:tickLblSkip val="1"/>
        <c:tickMarkSkip val="1"/>
      </c:catAx>
      <c:valAx>
        <c:axId val="70896640"/>
        <c:scaling>
          <c:orientation val="minMax"/>
          <c:max val="4.2"/>
          <c:min val="3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089510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4245981731926702E-2"/>
          <c:y val="0.14560011375008886"/>
          <c:w val="0.87703065920838408"/>
          <c:h val="0.7456005825004555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'PROSJECI-PREDMETNA'!$C$44:$L$44</c:f>
              <c:numCache>
                <c:formatCode>0.00</c:formatCode>
                <c:ptCount val="10"/>
                <c:pt idx="0">
                  <c:v>4.96</c:v>
                </c:pt>
                <c:pt idx="1">
                  <c:v>4.96</c:v>
                </c:pt>
                <c:pt idx="2">
                  <c:v>5</c:v>
                </c:pt>
                <c:pt idx="3">
                  <c:v>4.88</c:v>
                </c:pt>
                <c:pt idx="4">
                  <c:v>4.8899999999999997</c:v>
                </c:pt>
                <c:pt idx="5">
                  <c:v>5</c:v>
                </c:pt>
                <c:pt idx="6">
                  <c:v>5</c:v>
                </c:pt>
                <c:pt idx="7">
                  <c:v>4.8499999999999996</c:v>
                </c:pt>
                <c:pt idx="8">
                  <c:v>4.8599999999999994</c:v>
                </c:pt>
                <c:pt idx="9">
                  <c:v>4.9333333333333353</c:v>
                </c:pt>
              </c:numCache>
            </c:numRef>
          </c:val>
        </c:ser>
        <c:axId val="70933120"/>
        <c:axId val="70943104"/>
      </c:barChart>
      <c:catAx>
        <c:axId val="7093312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0943104"/>
        <c:crosses val="autoZero"/>
        <c:auto val="1"/>
        <c:lblAlgn val="ctr"/>
        <c:lblOffset val="100"/>
        <c:tickLblSkip val="1"/>
        <c:tickMarkSkip val="1"/>
      </c:catAx>
      <c:valAx>
        <c:axId val="70943104"/>
        <c:scaling>
          <c:orientation val="minMax"/>
          <c:max val="5"/>
          <c:min val="4.8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09331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8.0139463717996642E-2"/>
          <c:y val="0.16612903225806452"/>
          <c:w val="0.88385698390428058"/>
          <c:h val="0.7290322580645164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'PROSJECI-PREDMETNA'!$C$41:$L$41</c:f>
              <c:numCache>
                <c:formatCode>0.00</c:formatCode>
                <c:ptCount val="10"/>
                <c:pt idx="0">
                  <c:v>4.5</c:v>
                </c:pt>
                <c:pt idx="1">
                  <c:v>4.7</c:v>
                </c:pt>
                <c:pt idx="2">
                  <c:v>4.57</c:v>
                </c:pt>
                <c:pt idx="3">
                  <c:v>4.6399999999999997</c:v>
                </c:pt>
                <c:pt idx="4">
                  <c:v>4.74</c:v>
                </c:pt>
                <c:pt idx="5">
                  <c:v>4.71</c:v>
                </c:pt>
                <c:pt idx="6">
                  <c:v>4.1499999999999995</c:v>
                </c:pt>
                <c:pt idx="7">
                  <c:v>4.45</c:v>
                </c:pt>
                <c:pt idx="8">
                  <c:v>4.24</c:v>
                </c:pt>
                <c:pt idx="9">
                  <c:v>4.5222222222222221</c:v>
                </c:pt>
              </c:numCache>
            </c:numRef>
          </c:val>
        </c:ser>
        <c:axId val="70967296"/>
        <c:axId val="70968832"/>
      </c:barChart>
      <c:catAx>
        <c:axId val="7096729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0968832"/>
        <c:crosses val="autoZero"/>
        <c:auto val="1"/>
        <c:lblAlgn val="ctr"/>
        <c:lblOffset val="100"/>
        <c:tickLblSkip val="1"/>
        <c:tickMarkSkip val="1"/>
      </c:catAx>
      <c:valAx>
        <c:axId val="70968832"/>
        <c:scaling>
          <c:orientation val="minMax"/>
          <c:max val="5"/>
          <c:min val="4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096729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8.7963062385912241E-2"/>
          <c:y val="0.15141443250054656"/>
          <c:w val="0.87963062385912194"/>
          <c:h val="0.733777634425725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'PROSJECI-PREDMETNA'!$C$50:$L$50</c:f>
              <c:numCache>
                <c:formatCode>0.00</c:formatCode>
                <c:ptCount val="10"/>
                <c:pt idx="0">
                  <c:v>4.71</c:v>
                </c:pt>
                <c:pt idx="1">
                  <c:v>4.78</c:v>
                </c:pt>
                <c:pt idx="2">
                  <c:v>4.6199999999999992</c:v>
                </c:pt>
                <c:pt idx="3">
                  <c:v>4.6399999999999997</c:v>
                </c:pt>
                <c:pt idx="4">
                  <c:v>4.84</c:v>
                </c:pt>
                <c:pt idx="5">
                  <c:v>4.8599999999999994</c:v>
                </c:pt>
                <c:pt idx="6">
                  <c:v>4.9000000000000004</c:v>
                </c:pt>
                <c:pt idx="7">
                  <c:v>4.8499999999999996</c:v>
                </c:pt>
                <c:pt idx="8">
                  <c:v>4.8599999999999994</c:v>
                </c:pt>
                <c:pt idx="9">
                  <c:v>4.7844444444444454</c:v>
                </c:pt>
              </c:numCache>
            </c:numRef>
          </c:val>
        </c:ser>
        <c:axId val="71275648"/>
        <c:axId val="71277184"/>
      </c:barChart>
      <c:catAx>
        <c:axId val="7127564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277184"/>
        <c:crosses val="autoZero"/>
        <c:auto val="1"/>
        <c:lblAlgn val="ctr"/>
        <c:lblOffset val="100"/>
        <c:tickLblSkip val="1"/>
        <c:tickMarkSkip val="1"/>
      </c:catAx>
      <c:valAx>
        <c:axId val="71277184"/>
        <c:scaling>
          <c:orientation val="minMax"/>
          <c:max val="5"/>
          <c:min val="4.5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27564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4455982486735864E-2"/>
          <c:y val="0.14935076773568107"/>
          <c:w val="0.87743511668984164"/>
          <c:h val="0.7370135712173828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'PROSJECI-PREDMETNA'!$C$33:$L$33</c:f>
              <c:numCache>
                <c:formatCode>0.00</c:formatCode>
                <c:ptCount val="10"/>
                <c:pt idx="0">
                  <c:v>4.04</c:v>
                </c:pt>
                <c:pt idx="1">
                  <c:v>4.09</c:v>
                </c:pt>
                <c:pt idx="2">
                  <c:v>3.71</c:v>
                </c:pt>
                <c:pt idx="3">
                  <c:v>3.92</c:v>
                </c:pt>
                <c:pt idx="4">
                  <c:v>4.3199999999999994</c:v>
                </c:pt>
                <c:pt idx="5">
                  <c:v>4.1899999999999995</c:v>
                </c:pt>
                <c:pt idx="6">
                  <c:v>4</c:v>
                </c:pt>
                <c:pt idx="7">
                  <c:v>4.1499999999999995</c:v>
                </c:pt>
                <c:pt idx="8">
                  <c:v>3.8099999999999996</c:v>
                </c:pt>
                <c:pt idx="9">
                  <c:v>4.0255555555555542</c:v>
                </c:pt>
              </c:numCache>
            </c:numRef>
          </c:val>
        </c:ser>
        <c:axId val="71301376"/>
        <c:axId val="71340032"/>
      </c:barChart>
      <c:catAx>
        <c:axId val="7130137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340032"/>
        <c:crosses val="autoZero"/>
        <c:auto val="1"/>
        <c:lblAlgn val="ctr"/>
        <c:lblOffset val="100"/>
        <c:tickLblSkip val="1"/>
        <c:tickMarkSkip val="1"/>
      </c:catAx>
      <c:valAx>
        <c:axId val="71340032"/>
        <c:scaling>
          <c:orientation val="minMax"/>
          <c:max val="4.5"/>
          <c:min val="3.5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30137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283241105514543E-2"/>
          <c:y val="0.13526591319745324"/>
          <c:w val="0.8809253527622336"/>
          <c:h val="0.7568449905095595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'PROSJECI-PREDMETNA'!$C$48:$L$48</c:f>
              <c:numCache>
                <c:formatCode>0.00</c:formatCode>
                <c:ptCount val="10"/>
                <c:pt idx="0">
                  <c:v>3.92</c:v>
                </c:pt>
                <c:pt idx="1">
                  <c:v>4</c:v>
                </c:pt>
                <c:pt idx="2">
                  <c:v>3.71</c:v>
                </c:pt>
                <c:pt idx="3">
                  <c:v>3.7600000000000002</c:v>
                </c:pt>
                <c:pt idx="4">
                  <c:v>4</c:v>
                </c:pt>
                <c:pt idx="5">
                  <c:v>4.0999999999999996</c:v>
                </c:pt>
                <c:pt idx="6">
                  <c:v>3.75</c:v>
                </c:pt>
                <c:pt idx="7">
                  <c:v>3.8</c:v>
                </c:pt>
                <c:pt idx="8">
                  <c:v>4</c:v>
                </c:pt>
                <c:pt idx="9">
                  <c:v>3.893333333333334</c:v>
                </c:pt>
              </c:numCache>
            </c:numRef>
          </c:val>
        </c:ser>
        <c:axId val="71380352"/>
        <c:axId val="71398528"/>
      </c:barChart>
      <c:catAx>
        <c:axId val="7138035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398528"/>
        <c:crosses val="autoZero"/>
        <c:auto val="1"/>
        <c:lblAlgn val="ctr"/>
        <c:lblOffset val="100"/>
        <c:tickLblSkip val="1"/>
        <c:tickMarkSkip val="1"/>
      </c:catAx>
      <c:valAx>
        <c:axId val="71398528"/>
        <c:scaling>
          <c:orientation val="minMax"/>
          <c:max val="4.2"/>
          <c:min val="3.5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38035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523156651426699E-2"/>
          <c:y val="0.14267450030373965"/>
          <c:w val="0.87847321514351795"/>
          <c:h val="0.7426765012476939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'PROSJECI-PREDMETNA'!$C$43:$L$43</c:f>
              <c:numCache>
                <c:formatCode>0.00</c:formatCode>
                <c:ptCount val="10"/>
                <c:pt idx="0">
                  <c:v>4.17</c:v>
                </c:pt>
                <c:pt idx="1">
                  <c:v>4.3</c:v>
                </c:pt>
                <c:pt idx="2">
                  <c:v>4</c:v>
                </c:pt>
                <c:pt idx="3">
                  <c:v>4.1599999999999993</c:v>
                </c:pt>
                <c:pt idx="4">
                  <c:v>3.9499999999999997</c:v>
                </c:pt>
                <c:pt idx="5">
                  <c:v>4</c:v>
                </c:pt>
                <c:pt idx="6">
                  <c:v>3.65</c:v>
                </c:pt>
                <c:pt idx="7">
                  <c:v>4.2</c:v>
                </c:pt>
                <c:pt idx="8">
                  <c:v>3.7600000000000002</c:v>
                </c:pt>
                <c:pt idx="9">
                  <c:v>4.0211111111111109</c:v>
                </c:pt>
              </c:numCache>
            </c:numRef>
          </c:val>
        </c:ser>
        <c:axId val="71426816"/>
        <c:axId val="71428352"/>
      </c:barChart>
      <c:catAx>
        <c:axId val="7142681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428352"/>
        <c:crosses val="autoZero"/>
        <c:auto val="1"/>
        <c:lblAlgn val="ctr"/>
        <c:lblOffset val="100"/>
        <c:tickLblSkip val="1"/>
        <c:tickMarkSkip val="1"/>
      </c:catAx>
      <c:valAx>
        <c:axId val="71428352"/>
        <c:scaling>
          <c:orientation val="minMax"/>
          <c:max val="5"/>
          <c:min val="2.5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42681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Uspjeh učenika od 5. do 8.</a:t>
            </a:r>
            <a:r>
              <a:rPr lang="hr-HR" baseline="0"/>
              <a:t> </a:t>
            </a:r>
            <a:r>
              <a:rPr lang="hr-HR"/>
              <a:t>razreda u školskoj</a:t>
            </a:r>
            <a:r>
              <a:rPr lang="hr-HR" baseline="0"/>
              <a:t> godini</a:t>
            </a:r>
            <a:endParaRPr lang="hr-HR"/>
          </a:p>
        </c:rich>
      </c:tx>
      <c:layout/>
    </c:title>
    <c:view3D>
      <c:rotX val="30"/>
      <c:perspective val="0"/>
    </c:view3D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 w="25400">
                <a:noFill/>
              </a:ln>
            </c:spPr>
            <c:showPercent val="1"/>
          </c:dLbls>
          <c:cat>
            <c:strRef>
              <c:f>'[Statistika kraj nastavne godine 2014-15.xls]USPJEH UČENIKA 5-8'!$C$6,'[Statistika kraj nastavne godine 2014-15.xls]USPJEH UČENIKA 5-8'!$G$6,'[Statistika kraj nastavne godine 2014-15.xls]USPJEH UČENIKA 5-8'!$H$6,'[Statistika kraj nastavne godine 2014-15.xls]USPJEH UČENIKA 5-8'!$I$6,'[Statistika kraj nastavne godine 2014-15.xls]USPJEH UČENIKA 5-8'!$J$6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'[Statistika kraj nastavne godine 2014-15.xls]USPJEH UČENIKA 5-8'!$C$16,'[Statistika kraj nastavne godine 2014-15.xls]USPJEH UČENIKA 5-8'!$G$16,'[Statistika kraj nastavne godine 2014-15.xls]USPJEH UČENIKA 5-8'!$H$16,'[Statistika kraj nastavne godine 2014-15.xls]USPJEH UČENIKA 5-8'!$I$16,'[Statistika kraj nastavne godine 2014-15.xls]USPJEH UČENIKA 5-8'!$J$16</c:f>
              <c:numCache>
                <c:formatCode>General</c:formatCode>
                <c:ptCount val="5"/>
                <c:pt idx="0">
                  <c:v>103</c:v>
                </c:pt>
                <c:pt idx="1">
                  <c:v>69</c:v>
                </c:pt>
                <c:pt idx="2">
                  <c:v>22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330020119326236"/>
          <c:y val="0.38449470540320402"/>
          <c:w val="0.1022895603753502"/>
          <c:h val="0.28966422300660705"/>
        </c:manualLayout>
      </c:layout>
      <c:spPr>
        <a:ln>
          <a:solidFill>
            <a:srgbClr val="4F81BD"/>
          </a:solidFill>
        </a:ln>
      </c:spPr>
    </c:legend>
    <c:plotVisOnly val="1"/>
    <c:dispBlanksAs val="zero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7188983513748144E-2"/>
          <c:y val="0.14032258064516129"/>
          <c:w val="0.88018482693288891"/>
          <c:h val="0.737096774193548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'PROSJECI-PREDMETNA'!$C$39:$L$39</c:f>
              <c:numCache>
                <c:formatCode>0.00</c:formatCode>
                <c:ptCount val="10"/>
                <c:pt idx="0">
                  <c:v>4.57</c:v>
                </c:pt>
                <c:pt idx="1">
                  <c:v>4.7300000000000004</c:v>
                </c:pt>
                <c:pt idx="2">
                  <c:v>4.45</c:v>
                </c:pt>
                <c:pt idx="3">
                  <c:v>4.5</c:v>
                </c:pt>
                <c:pt idx="4">
                  <c:v>4.83</c:v>
                </c:pt>
                <c:pt idx="5">
                  <c:v>5</c:v>
                </c:pt>
                <c:pt idx="6">
                  <c:v>4.83</c:v>
                </c:pt>
                <c:pt idx="7">
                  <c:v>4.67</c:v>
                </c:pt>
                <c:pt idx="8">
                  <c:v>4.7</c:v>
                </c:pt>
                <c:pt idx="9">
                  <c:v>4.6977777777777767</c:v>
                </c:pt>
              </c:numCache>
            </c:numRef>
          </c:val>
        </c:ser>
        <c:axId val="71477120"/>
        <c:axId val="71478656"/>
      </c:barChart>
      <c:catAx>
        <c:axId val="7147712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478656"/>
        <c:crosses val="autoZero"/>
        <c:auto val="1"/>
        <c:lblAlgn val="ctr"/>
        <c:lblOffset val="100"/>
        <c:tickLblSkip val="1"/>
        <c:tickMarkSkip val="1"/>
      </c:catAx>
      <c:valAx>
        <c:axId val="71478656"/>
        <c:scaling>
          <c:orientation val="minMax"/>
          <c:max val="5"/>
          <c:min val="4.2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4771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6300621105390418E-2"/>
          <c:y val="0.14516129032258071"/>
          <c:w val="0.8774571427119886"/>
          <c:h val="0.7419354838709675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'PROSJECI-PREDMETNA'!$C$42:$L$42</c:f>
              <c:numCache>
                <c:formatCode>0.00</c:formatCode>
                <c:ptCount val="10"/>
                <c:pt idx="0">
                  <c:v>4.58</c:v>
                </c:pt>
                <c:pt idx="1">
                  <c:v>5</c:v>
                </c:pt>
                <c:pt idx="2">
                  <c:v>4.55</c:v>
                </c:pt>
                <c:pt idx="3">
                  <c:v>4.68</c:v>
                </c:pt>
                <c:pt idx="4">
                  <c:v>4.74</c:v>
                </c:pt>
                <c:pt idx="5">
                  <c:v>4.8599999999999994</c:v>
                </c:pt>
                <c:pt idx="6">
                  <c:v>4.8499999999999996</c:v>
                </c:pt>
                <c:pt idx="7">
                  <c:v>4.6499999999999995</c:v>
                </c:pt>
                <c:pt idx="8">
                  <c:v>4.4300000000000006</c:v>
                </c:pt>
                <c:pt idx="9">
                  <c:v>4.7044444444444444</c:v>
                </c:pt>
              </c:numCache>
            </c:numRef>
          </c:val>
        </c:ser>
        <c:axId val="71580672"/>
        <c:axId val="71586560"/>
      </c:barChart>
      <c:catAx>
        <c:axId val="7158067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586560"/>
        <c:crosses val="autoZero"/>
        <c:auto val="1"/>
        <c:lblAlgn val="ctr"/>
        <c:lblOffset val="100"/>
        <c:tickLblSkip val="1"/>
        <c:tickMarkSkip val="1"/>
      </c:catAx>
      <c:valAx>
        <c:axId val="71586560"/>
        <c:scaling>
          <c:orientation val="minMax"/>
          <c:max val="5"/>
          <c:min val="4.2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58067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sz="1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r-HR"/>
              <a:t>Prosječna ocjena iz Vjeronauka od 5. do 8. razreda na kraju šk.god. 2014/2015</a:t>
            </a:r>
          </a:p>
        </c:rich>
      </c:tx>
      <c:layout>
        <c:manualLayout>
          <c:xMode val="edge"/>
          <c:yMode val="edge"/>
          <c:x val="0.14815407983401838"/>
          <c:y val="1.807501036054704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1511037871969926E-2"/>
          <c:y val="0.15772382768646429"/>
          <c:w val="0.87889372352324369"/>
          <c:h val="0.7252044035893099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'PROSJECI-PREDMETNA'!$C$51:$L$51</c:f>
              <c:numCache>
                <c:formatCode>0.00</c:formatCode>
                <c:ptCount val="10"/>
                <c:pt idx="0">
                  <c:v>4.71</c:v>
                </c:pt>
                <c:pt idx="1">
                  <c:v>4.7300000000000004</c:v>
                </c:pt>
                <c:pt idx="2">
                  <c:v>4.41</c:v>
                </c:pt>
                <c:pt idx="3">
                  <c:v>4.6399999999999997</c:v>
                </c:pt>
                <c:pt idx="4">
                  <c:v>4.4400000000000004</c:v>
                </c:pt>
                <c:pt idx="5">
                  <c:v>4.9400000000000004</c:v>
                </c:pt>
                <c:pt idx="6">
                  <c:v>4.9300000000000006</c:v>
                </c:pt>
                <c:pt idx="7">
                  <c:v>4.8499999999999996</c:v>
                </c:pt>
                <c:pt idx="8">
                  <c:v>4.55</c:v>
                </c:pt>
                <c:pt idx="9">
                  <c:v>4.6888888888888882</c:v>
                </c:pt>
              </c:numCache>
            </c:numRef>
          </c:val>
        </c:ser>
        <c:axId val="71623040"/>
        <c:axId val="71624576"/>
      </c:barChart>
      <c:catAx>
        <c:axId val="7162304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624576"/>
        <c:crosses val="autoZero"/>
        <c:auto val="1"/>
        <c:lblAlgn val="ctr"/>
        <c:lblOffset val="100"/>
        <c:tickLblSkip val="1"/>
        <c:tickMarkSkip val="1"/>
      </c:catAx>
      <c:valAx>
        <c:axId val="71624576"/>
        <c:scaling>
          <c:orientation val="minMax"/>
          <c:max val="5"/>
          <c:min val="4.2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6230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7188983513748144E-2"/>
          <c:y val="0.13826377413441876"/>
          <c:w val="0.88018482693288891"/>
          <c:h val="0.7491967296120833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'PROSJECI-PREDMETNA'!$C$34:$L$34</c:f>
              <c:numCache>
                <c:formatCode>0.00</c:formatCode>
                <c:ptCount val="10"/>
                <c:pt idx="0">
                  <c:v>5</c:v>
                </c:pt>
                <c:pt idx="1">
                  <c:v>4.95</c:v>
                </c:pt>
                <c:pt idx="2">
                  <c:v>4.91</c:v>
                </c:pt>
                <c:pt idx="3">
                  <c:v>4.83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4.83</c:v>
                </c:pt>
                <c:pt idx="8">
                  <c:v>4.8199999999999994</c:v>
                </c:pt>
                <c:pt idx="9">
                  <c:v>4.9266666666666667</c:v>
                </c:pt>
              </c:numCache>
            </c:numRef>
          </c:val>
        </c:ser>
        <c:axId val="71657344"/>
        <c:axId val="71658880"/>
      </c:barChart>
      <c:catAx>
        <c:axId val="7165734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658880"/>
        <c:crosses val="autoZero"/>
        <c:auto val="1"/>
        <c:lblAlgn val="ctr"/>
        <c:lblOffset val="100"/>
        <c:tickLblSkip val="1"/>
        <c:tickMarkSkip val="1"/>
      </c:catAx>
      <c:valAx>
        <c:axId val="71658880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65734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7278057055193333E-2"/>
          <c:y val="0.14401317255317778"/>
          <c:w val="0.8765869158499533"/>
          <c:h val="0.7394833691775525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'PROSJECI-PREDMETNA'!$H$31:$L$31</c:f>
              <c:strCache>
                <c:ptCount val="5"/>
                <c:pt idx="0">
                  <c:v>7A</c:v>
                </c:pt>
                <c:pt idx="1">
                  <c:v>7B</c:v>
                </c:pt>
                <c:pt idx="2">
                  <c:v>8A</c:v>
                </c:pt>
                <c:pt idx="3">
                  <c:v>8B</c:v>
                </c:pt>
                <c:pt idx="4">
                  <c:v>SVI</c:v>
                </c:pt>
              </c:strCache>
            </c:strRef>
          </c:cat>
          <c:val>
            <c:numRef>
              <c:f>'PROSJECI-PREDMETNA'!$H$36:$L$36</c:f>
              <c:numCache>
                <c:formatCode>0.00</c:formatCode>
                <c:ptCount val="5"/>
                <c:pt idx="0">
                  <c:v>4.1399999999999997</c:v>
                </c:pt>
                <c:pt idx="1">
                  <c:v>4.1499999999999995</c:v>
                </c:pt>
                <c:pt idx="2">
                  <c:v>3.4</c:v>
                </c:pt>
                <c:pt idx="3">
                  <c:v>3.67</c:v>
                </c:pt>
                <c:pt idx="4">
                  <c:v>3.84</c:v>
                </c:pt>
              </c:numCache>
            </c:numRef>
          </c:val>
        </c:ser>
        <c:axId val="71678976"/>
        <c:axId val="71713536"/>
      </c:barChart>
      <c:catAx>
        <c:axId val="7167897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713536"/>
        <c:crosses val="autoZero"/>
        <c:auto val="1"/>
        <c:lblAlgn val="ctr"/>
        <c:lblOffset val="100"/>
        <c:tickLblSkip val="1"/>
        <c:tickMarkSkip val="1"/>
      </c:catAx>
      <c:valAx>
        <c:axId val="71713536"/>
        <c:scaling>
          <c:orientation val="minMax"/>
          <c:max val="5"/>
          <c:min val="3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678976"/>
        <c:crosses val="autoZero"/>
        <c:crossBetween val="between"/>
        <c:majorUnit val="0.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5085407651414582E-2"/>
          <c:y val="0.19354838709677433"/>
          <c:w val="0.88054705336658945"/>
          <c:h val="0.6870967741935486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'PROSJECI-PREDMETNA'!$H$31:$L$31</c:f>
              <c:strCache>
                <c:ptCount val="5"/>
                <c:pt idx="0">
                  <c:v>7A</c:v>
                </c:pt>
                <c:pt idx="1">
                  <c:v>7B</c:v>
                </c:pt>
                <c:pt idx="2">
                  <c:v>8A</c:v>
                </c:pt>
                <c:pt idx="3">
                  <c:v>8B</c:v>
                </c:pt>
                <c:pt idx="4">
                  <c:v>SVI</c:v>
                </c:pt>
              </c:strCache>
            </c:strRef>
          </c:cat>
          <c:val>
            <c:numRef>
              <c:f>'PROSJECI-PREDMETNA'!$H$38:$L$38</c:f>
              <c:numCache>
                <c:formatCode>General</c:formatCode>
                <c:ptCount val="5"/>
                <c:pt idx="0">
                  <c:v>4.4300000000000006</c:v>
                </c:pt>
                <c:pt idx="1">
                  <c:v>3.9</c:v>
                </c:pt>
                <c:pt idx="2" formatCode="0.00">
                  <c:v>3.9</c:v>
                </c:pt>
                <c:pt idx="3" formatCode="0.00">
                  <c:v>3.9499999999999997</c:v>
                </c:pt>
                <c:pt idx="4" formatCode="0.00">
                  <c:v>4.044999999999999</c:v>
                </c:pt>
              </c:numCache>
            </c:numRef>
          </c:val>
        </c:ser>
        <c:axId val="71758208"/>
        <c:axId val="71759744"/>
      </c:barChart>
      <c:catAx>
        <c:axId val="7175820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759744"/>
        <c:crosses val="autoZero"/>
        <c:auto val="1"/>
        <c:lblAlgn val="ctr"/>
        <c:lblOffset val="100"/>
        <c:tickLblSkip val="1"/>
        <c:tickMarkSkip val="1"/>
      </c:catAx>
      <c:valAx>
        <c:axId val="71759744"/>
        <c:scaling>
          <c:orientation val="minMax"/>
          <c:max val="4.5"/>
          <c:min val="3.5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75820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7.6300621105390418E-2"/>
          <c:y val="0.14563129808748324"/>
          <c:w val="0.8774571427119886"/>
          <c:h val="0.736247118108942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'PROSJECI-PREDMETNA'!$C$40:$L$40</c:f>
              <c:numCache>
                <c:formatCode>0.00</c:formatCode>
                <c:ptCount val="10"/>
                <c:pt idx="0">
                  <c:v>4.8599999999999994</c:v>
                </c:pt>
                <c:pt idx="1">
                  <c:v>4.8</c:v>
                </c:pt>
                <c:pt idx="2">
                  <c:v>4.33</c:v>
                </c:pt>
                <c:pt idx="3">
                  <c:v>4.5</c:v>
                </c:pt>
                <c:pt idx="4">
                  <c:v>4.33</c:v>
                </c:pt>
                <c:pt idx="5">
                  <c:v>4.58</c:v>
                </c:pt>
                <c:pt idx="6">
                  <c:v>4.5</c:v>
                </c:pt>
                <c:pt idx="7">
                  <c:v>5</c:v>
                </c:pt>
                <c:pt idx="8">
                  <c:v>4.5</c:v>
                </c:pt>
                <c:pt idx="9">
                  <c:v>4.5999999999999996</c:v>
                </c:pt>
              </c:numCache>
            </c:numRef>
          </c:val>
        </c:ser>
        <c:axId val="71804416"/>
        <c:axId val="71805952"/>
      </c:barChart>
      <c:catAx>
        <c:axId val="7180441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805952"/>
        <c:crosses val="autoZero"/>
        <c:auto val="1"/>
        <c:lblAlgn val="ctr"/>
        <c:lblOffset val="100"/>
        <c:tickLblSkip val="1"/>
        <c:tickMarkSkip val="1"/>
      </c:catAx>
      <c:valAx>
        <c:axId val="71805952"/>
        <c:scaling>
          <c:orientation val="minMax"/>
          <c:max val="5"/>
          <c:min val="4.2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804416"/>
        <c:crosses val="autoZero"/>
        <c:crossBetween val="between"/>
        <c:maj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6212471131639772E-2"/>
          <c:y val="0.19032258064516128"/>
          <c:w val="0.87759815242494255"/>
          <c:h val="0.6919354838709675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'PROSJECI-PREDMETNA'!$H$31:$L$31</c:f>
              <c:strCache>
                <c:ptCount val="5"/>
                <c:pt idx="0">
                  <c:v>7A</c:v>
                </c:pt>
                <c:pt idx="1">
                  <c:v>7B</c:v>
                </c:pt>
                <c:pt idx="2">
                  <c:v>8A</c:v>
                </c:pt>
                <c:pt idx="3">
                  <c:v>8B</c:v>
                </c:pt>
                <c:pt idx="4">
                  <c:v>SVI</c:v>
                </c:pt>
              </c:strCache>
            </c:strRef>
          </c:cat>
          <c:val>
            <c:numRef>
              <c:f>'PROSJECI-PREDMETNA'!$H$37:$L$37</c:f>
              <c:numCache>
                <c:formatCode>0.00</c:formatCode>
                <c:ptCount val="5"/>
                <c:pt idx="0">
                  <c:v>4.1899999999999995</c:v>
                </c:pt>
                <c:pt idx="1">
                  <c:v>4</c:v>
                </c:pt>
                <c:pt idx="2">
                  <c:v>3.8</c:v>
                </c:pt>
                <c:pt idx="3">
                  <c:v>3.7600000000000002</c:v>
                </c:pt>
                <c:pt idx="4">
                  <c:v>3.9375000000000004</c:v>
                </c:pt>
              </c:numCache>
            </c:numRef>
          </c:val>
        </c:ser>
        <c:axId val="71744128"/>
        <c:axId val="71852416"/>
      </c:barChart>
      <c:catAx>
        <c:axId val="7174412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852416"/>
        <c:crosses val="autoZero"/>
        <c:auto val="1"/>
        <c:lblAlgn val="ctr"/>
        <c:lblOffset val="100"/>
        <c:tickLblSkip val="1"/>
        <c:tickMarkSkip val="1"/>
      </c:catAx>
      <c:valAx>
        <c:axId val="71852416"/>
        <c:scaling>
          <c:orientation val="minMax"/>
          <c:max val="5"/>
          <c:min val="2.5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744128"/>
        <c:crosses val="autoZero"/>
        <c:crossBetween val="between"/>
        <c:majorUnit val="0.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6.4000000000000043E-2"/>
          <c:y val="0.14354838709677437"/>
          <c:w val="0.89257142857142868"/>
          <c:h val="0.7467741935483879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'PROSJECI-PREDMETNA'!$C$47:$L$47</c:f>
              <c:numCache>
                <c:formatCode>0.00</c:formatCode>
                <c:ptCount val="10"/>
                <c:pt idx="0">
                  <c:v>4.96</c:v>
                </c:pt>
                <c:pt idx="1">
                  <c:v>4.91</c:v>
                </c:pt>
                <c:pt idx="2">
                  <c:v>4.95</c:v>
                </c:pt>
                <c:pt idx="3">
                  <c:v>4.76</c:v>
                </c:pt>
                <c:pt idx="4">
                  <c:v>4.95</c:v>
                </c:pt>
                <c:pt idx="5">
                  <c:v>5</c:v>
                </c:pt>
                <c:pt idx="6">
                  <c:v>4.75</c:v>
                </c:pt>
                <c:pt idx="7">
                  <c:v>4.9000000000000004</c:v>
                </c:pt>
                <c:pt idx="8">
                  <c:v>4.8599999999999994</c:v>
                </c:pt>
                <c:pt idx="9">
                  <c:v>4.8933333333333344</c:v>
                </c:pt>
              </c:numCache>
            </c:numRef>
          </c:val>
        </c:ser>
        <c:axId val="71901184"/>
        <c:axId val="71902720"/>
      </c:barChart>
      <c:catAx>
        <c:axId val="7190118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902720"/>
        <c:crosses val="autoZero"/>
        <c:auto val="1"/>
        <c:lblAlgn val="ctr"/>
        <c:lblOffset val="100"/>
        <c:tickLblSkip val="1"/>
        <c:tickMarkSkip val="1"/>
      </c:catAx>
      <c:valAx>
        <c:axId val="71902720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901184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2082420133288638E-2"/>
          <c:y val="0.14077692148456697"/>
          <c:w val="0.889016514977225"/>
          <c:h val="0.7669915032607447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</c:dLbl>
            <c:dLbl>
              <c:idx val="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sr-Latn-CS"/>
              </a:p>
            </c:txPr>
            <c:showVal val="1"/>
          </c:dLbls>
          <c:cat>
            <c:strRef>
              <c:f>'PROSJECI-PREDMETNA'!$C$31:$L$31</c:f>
              <c:strCache>
                <c:ptCount val="10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  <c:pt idx="9">
                  <c:v>SVI</c:v>
                </c:pt>
              </c:strCache>
            </c:strRef>
          </c:cat>
          <c:val>
            <c:numRef>
              <c:f>'PROSJECI-PREDMETNA'!$C$46:$L$46</c:f>
              <c:numCache>
                <c:formatCode>0.00</c:formatCode>
                <c:ptCount val="10"/>
                <c:pt idx="0">
                  <c:v>5</c:v>
                </c:pt>
                <c:pt idx="1">
                  <c:v>4.8</c:v>
                </c:pt>
                <c:pt idx="2">
                  <c:v>4.9000000000000004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8">
                  <c:v>5</c:v>
                </c:pt>
                <c:pt idx="9">
                  <c:v>4.9624999999999995</c:v>
                </c:pt>
              </c:numCache>
            </c:numRef>
          </c:val>
        </c:ser>
        <c:axId val="71949696"/>
        <c:axId val="77202560"/>
      </c:barChart>
      <c:catAx>
        <c:axId val="7194969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7202560"/>
        <c:crosses val="autoZero"/>
        <c:auto val="1"/>
        <c:lblAlgn val="ctr"/>
        <c:lblOffset val="100"/>
        <c:tickLblSkip val="1"/>
        <c:tickMarkSkip val="1"/>
      </c:catAx>
      <c:valAx>
        <c:axId val="77202560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1949696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Postotak učenika</a:t>
            </a:r>
            <a:r>
              <a:rPr lang="hr-HR" baseline="0"/>
              <a:t> s odličnim uspjehom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'USPJEH UČENIKA 5-8'!$D$6</c:f>
              <c:strCache>
                <c:ptCount val="1"/>
                <c:pt idx="0">
                  <c:v>Odlični (%)</c:v>
                </c:pt>
              </c:strCache>
            </c:strRef>
          </c:tx>
          <c:cat>
            <c:strRef>
              <c:f>'USPJEH UČENIKA 5-8'!$A$7:$A$15</c:f>
              <c:strCache>
                <c:ptCount val="9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</c:strCache>
            </c:strRef>
          </c:cat>
          <c:val>
            <c:numRef>
              <c:f>'USPJEH UČENIKA 5-8'!$D$7:$D$15</c:f>
              <c:numCache>
                <c:formatCode>0.00</c:formatCode>
                <c:ptCount val="9"/>
                <c:pt idx="0">
                  <c:v>54.166666666666664</c:v>
                </c:pt>
                <c:pt idx="1">
                  <c:v>56.521739130434781</c:v>
                </c:pt>
                <c:pt idx="2">
                  <c:v>47.619047619047613</c:v>
                </c:pt>
                <c:pt idx="3">
                  <c:v>44</c:v>
                </c:pt>
                <c:pt idx="4">
                  <c:v>57.894736842105267</c:v>
                </c:pt>
                <c:pt idx="5">
                  <c:v>66.666666666666657</c:v>
                </c:pt>
                <c:pt idx="6">
                  <c:v>50</c:v>
                </c:pt>
                <c:pt idx="7">
                  <c:v>55.000000000000007</c:v>
                </c:pt>
                <c:pt idx="8">
                  <c:v>47.619047619047613</c:v>
                </c:pt>
              </c:numCache>
            </c:numRef>
          </c:val>
        </c:ser>
        <c:ser>
          <c:idx val="1"/>
          <c:order val="1"/>
          <c:tx>
            <c:strRef>
              <c:f>'USPJEH UČENIKA 5-8'!$F$6</c:f>
              <c:strCache>
                <c:ptCount val="1"/>
                <c:pt idx="0">
                  <c:v>Odlični 5,0 (%)</c:v>
                </c:pt>
              </c:strCache>
            </c:strRef>
          </c:tx>
          <c:cat>
            <c:strRef>
              <c:f>'USPJEH UČENIKA 5-8'!$A$7:$A$15</c:f>
              <c:strCache>
                <c:ptCount val="9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</c:strCache>
            </c:strRef>
          </c:cat>
          <c:val>
            <c:numRef>
              <c:f>'USPJEH UČENIKA 5-8'!$F$7:$F$15</c:f>
              <c:numCache>
                <c:formatCode>0.00</c:formatCode>
                <c:ptCount val="9"/>
                <c:pt idx="0">
                  <c:v>25</c:v>
                </c:pt>
                <c:pt idx="1">
                  <c:v>21.739130434782609</c:v>
                </c:pt>
                <c:pt idx="2">
                  <c:v>9.5238095238095237</c:v>
                </c:pt>
                <c:pt idx="3">
                  <c:v>12</c:v>
                </c:pt>
                <c:pt idx="4">
                  <c:v>15.789473684210526</c:v>
                </c:pt>
                <c:pt idx="5">
                  <c:v>14.285714285714285</c:v>
                </c:pt>
                <c:pt idx="6">
                  <c:v>20</c:v>
                </c:pt>
                <c:pt idx="7">
                  <c:v>15</c:v>
                </c:pt>
                <c:pt idx="8">
                  <c:v>23.809523809523807</c:v>
                </c:pt>
              </c:numCache>
            </c:numRef>
          </c:val>
        </c:ser>
        <c:axId val="90032768"/>
        <c:axId val="90072576"/>
      </c:barChart>
      <c:catAx>
        <c:axId val="90032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Razredi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0072576"/>
        <c:crosses val="autoZero"/>
        <c:auto val="1"/>
        <c:lblAlgn val="ctr"/>
        <c:lblOffset val="100"/>
      </c:catAx>
      <c:valAx>
        <c:axId val="90072576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% od ukupnog broja učenika</a:t>
                </a:r>
              </a:p>
            </c:rich>
          </c:tx>
          <c:layout/>
        </c:title>
        <c:numFmt formatCode="General" sourceLinked="0"/>
        <c:tickLblPos val="nextTo"/>
        <c:crossAx val="9003276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7095684551059072"/>
          <c:y val="0.49738865829161916"/>
          <c:w val="0.11628261002258447"/>
          <c:h val="8.4065621394523588E-2"/>
        </c:manualLayout>
      </c:layout>
      <c:spPr>
        <a:ln>
          <a:solidFill>
            <a:srgbClr val="4F81BD"/>
          </a:solidFill>
        </a:ln>
      </c:spPr>
    </c:legend>
    <c:plotVisOnly val="1"/>
    <c:dispBlanksAs val="gap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2497123130034563E-2"/>
          <c:y val="0.13938411669367901"/>
          <c:w val="0.89067894131185266"/>
          <c:h val="0.7698541329011349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  <c:showVal val="1"/>
            </c:dLbl>
            <c:dLbl>
              <c:idx val="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  <c:showVal val="1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  <c:showVal val="1"/>
            </c:dLbl>
            <c:dLbl>
              <c:idx val="3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sr-Latn-CS"/>
                </a:p>
              </c:txPr>
              <c:showVal val="1"/>
            </c:dLbl>
            <c:delete val="1"/>
          </c:dLbls>
          <c:cat>
            <c:strRef>
              <c:f>'PROSJECI-PREDMETNA'!$H$31:$L$31</c:f>
              <c:strCache>
                <c:ptCount val="5"/>
                <c:pt idx="0">
                  <c:v>7A</c:v>
                </c:pt>
                <c:pt idx="1">
                  <c:v>7B</c:v>
                </c:pt>
                <c:pt idx="2">
                  <c:v>8A</c:v>
                </c:pt>
                <c:pt idx="3">
                  <c:v>8B</c:v>
                </c:pt>
                <c:pt idx="4">
                  <c:v>SVI</c:v>
                </c:pt>
              </c:strCache>
            </c:strRef>
          </c:cat>
          <c:val>
            <c:numRef>
              <c:f>'PROSJECI-PREDMETNA'!$H$45:$L$45</c:f>
              <c:numCache>
                <c:formatCode>0.00</c:formatCode>
                <c:ptCount val="5"/>
                <c:pt idx="0">
                  <c:v>5</c:v>
                </c:pt>
                <c:pt idx="1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axId val="77232384"/>
        <c:axId val="77246464"/>
      </c:barChart>
      <c:catAx>
        <c:axId val="7723238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7246464"/>
        <c:crosses val="autoZero"/>
        <c:auto val="1"/>
        <c:lblAlgn val="ctr"/>
        <c:lblOffset val="100"/>
        <c:tickLblSkip val="1"/>
        <c:tickMarkSkip val="1"/>
      </c:catAx>
      <c:valAx>
        <c:axId val="77246464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7232384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8.4288564903200053E-2"/>
          <c:y val="0.18052434111017646"/>
          <c:w val="0.8830874006810443"/>
          <c:h val="0.7560587547161778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'PROSJECI-PREDMETNA'!$C$31:$G$31</c:f>
              <c:strCache>
                <c:ptCount val="5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</c:strCache>
            </c:strRef>
          </c:cat>
          <c:val>
            <c:numRef>
              <c:f>'PROSJECI-PREDMETNA'!$C$49:$G$49</c:f>
              <c:numCache>
                <c:formatCode>0.00</c:formatCode>
                <c:ptCount val="5"/>
                <c:pt idx="0">
                  <c:v>4.17</c:v>
                </c:pt>
                <c:pt idx="1">
                  <c:v>3.96</c:v>
                </c:pt>
                <c:pt idx="2">
                  <c:v>3.62</c:v>
                </c:pt>
                <c:pt idx="3">
                  <c:v>3.88</c:v>
                </c:pt>
                <c:pt idx="4">
                  <c:v>3.8899999999999997</c:v>
                </c:pt>
              </c:numCache>
            </c:numRef>
          </c:val>
        </c:ser>
        <c:axId val="77286784"/>
        <c:axId val="77296768"/>
      </c:barChart>
      <c:catAx>
        <c:axId val="7728678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7296768"/>
        <c:crosses val="autoZero"/>
        <c:auto val="1"/>
        <c:lblAlgn val="ctr"/>
        <c:lblOffset val="100"/>
        <c:tickLblSkip val="1"/>
        <c:tickMarkSkip val="1"/>
      </c:catAx>
      <c:valAx>
        <c:axId val="77296768"/>
        <c:scaling>
          <c:orientation val="minMax"/>
          <c:max val="4.5"/>
          <c:min val="3.4"/>
        </c:scaling>
        <c:axPos val="b"/>
        <c:majorGridlines>
          <c:spPr>
            <a:ln w="3175">
              <a:solidFill>
                <a:srgbClr val="000000"/>
              </a:solidFill>
              <a:prstDash val="lgDash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7286784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>
        <c:manualLayout>
          <c:layoutTarget val="inner"/>
          <c:xMode val="edge"/>
          <c:yMode val="edge"/>
          <c:x val="7.5418994413407867E-2"/>
          <c:y val="9.0395729596270361E-2"/>
          <c:w val="0.7960893854748603"/>
          <c:h val="0.75706423536876399"/>
        </c:manualLayout>
      </c:layout>
      <c:barChart>
        <c:barDir val="col"/>
        <c:grouping val="clustered"/>
        <c:ser>
          <c:idx val="0"/>
          <c:order val="0"/>
          <c:tx>
            <c:strRef>
              <c:f>'PROSJECI-PREDMETNA'!$DY$6</c:f>
              <c:strCache>
                <c:ptCount val="1"/>
                <c:pt idx="0">
                  <c:v>2012/13 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'PROSJECI-PREDMETNA'!$DW$7:$DX$10</c:f>
              <c:strCache>
                <c:ptCount val="4"/>
                <c:pt idx="0">
                  <c:v>Hrvatski jezik </c:v>
                </c:pt>
                <c:pt idx="1">
                  <c:v>Matematika</c:v>
                </c:pt>
                <c:pt idx="2">
                  <c:v>Engleski jezik</c:v>
                </c:pt>
                <c:pt idx="3">
                  <c:v>Priroda</c:v>
                </c:pt>
              </c:strCache>
            </c:strRef>
          </c:cat>
          <c:val>
            <c:numRef>
              <c:f>'PROSJECI-PREDMETNA'!$DY$7:$DY$10</c:f>
              <c:numCache>
                <c:formatCode>0.00</c:formatCode>
                <c:ptCount val="4"/>
                <c:pt idx="0">
                  <c:v>4.6899999999999995</c:v>
                </c:pt>
                <c:pt idx="1">
                  <c:v>4.3499999999999996</c:v>
                </c:pt>
                <c:pt idx="2">
                  <c:v>4.5</c:v>
                </c:pt>
                <c:pt idx="3">
                  <c:v>4.6899999999999995</c:v>
                </c:pt>
              </c:numCache>
            </c:numRef>
          </c:val>
        </c:ser>
        <c:ser>
          <c:idx val="2"/>
          <c:order val="1"/>
          <c:tx>
            <c:strRef>
              <c:f>'PROSJECI-PREDMETNA'!$EA$6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'PROSJECI-PREDMETNA'!$DW$7:$DX$10</c:f>
              <c:strCache>
                <c:ptCount val="4"/>
                <c:pt idx="0">
                  <c:v>Hrvatski jezik </c:v>
                </c:pt>
                <c:pt idx="1">
                  <c:v>Matematika</c:v>
                </c:pt>
                <c:pt idx="2">
                  <c:v>Engleski jezik</c:v>
                </c:pt>
                <c:pt idx="3">
                  <c:v>Priroda</c:v>
                </c:pt>
              </c:strCache>
            </c:strRef>
          </c:cat>
          <c:val>
            <c:numRef>
              <c:f>'PROSJECI-PREDMETNA'!$EA$7:$EA$10</c:f>
              <c:numCache>
                <c:formatCode>0.00</c:formatCode>
                <c:ptCount val="4"/>
                <c:pt idx="0">
                  <c:v>3.2</c:v>
                </c:pt>
                <c:pt idx="1">
                  <c:v>4.1599999999999993</c:v>
                </c:pt>
                <c:pt idx="2">
                  <c:v>4.04</c:v>
                </c:pt>
                <c:pt idx="3">
                  <c:v>4.08</c:v>
                </c:pt>
              </c:numCache>
            </c:numRef>
          </c:val>
        </c:ser>
        <c:ser>
          <c:idx val="3"/>
          <c:order val="2"/>
          <c:tx>
            <c:strRef>
              <c:f>'PROSJECI-PREDMETNA'!$EB$6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cat>
            <c:strRef>
              <c:f>'PROSJECI-PREDMETNA'!$DW$7:$DX$10</c:f>
              <c:strCache>
                <c:ptCount val="4"/>
                <c:pt idx="0">
                  <c:v>Hrvatski jezik </c:v>
                </c:pt>
                <c:pt idx="1">
                  <c:v>Matematika</c:v>
                </c:pt>
                <c:pt idx="2">
                  <c:v>Engleski jezik</c:v>
                </c:pt>
                <c:pt idx="3">
                  <c:v>Priroda</c:v>
                </c:pt>
              </c:strCache>
            </c:strRef>
          </c:cat>
          <c:val>
            <c:numRef>
              <c:f>'PROSJECI-PREDMETNA'!$EB$7:$EB$10</c:f>
              <c:numCache>
                <c:formatCode>General</c:formatCode>
                <c:ptCount val="4"/>
              </c:numCache>
            </c:numRef>
          </c:val>
        </c:ser>
        <c:ser>
          <c:idx val="4"/>
          <c:order val="3"/>
          <c:tx>
            <c:strRef>
              <c:f>'PROSJECI-PREDMETNA'!$EC$6</c:f>
              <c:strCache>
                <c:ptCount val="1"/>
                <c:pt idx="0">
                  <c:v>2012/13 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'PROSJECI-PREDMETNA'!$DW$7:$DX$10</c:f>
              <c:strCache>
                <c:ptCount val="4"/>
                <c:pt idx="0">
                  <c:v>Hrvatski jezik </c:v>
                </c:pt>
                <c:pt idx="1">
                  <c:v>Matematika</c:v>
                </c:pt>
                <c:pt idx="2">
                  <c:v>Engleski jezik</c:v>
                </c:pt>
                <c:pt idx="3">
                  <c:v>Priroda</c:v>
                </c:pt>
              </c:strCache>
            </c:strRef>
          </c:cat>
          <c:val>
            <c:numRef>
              <c:f>'PROSJECI-PREDMETNA'!$EC$7:$EC$10</c:f>
              <c:numCache>
                <c:formatCode>0.00</c:formatCode>
                <c:ptCount val="4"/>
                <c:pt idx="0">
                  <c:v>4.3499999999999996</c:v>
                </c:pt>
                <c:pt idx="1">
                  <c:v>4.2</c:v>
                </c:pt>
                <c:pt idx="2">
                  <c:v>4.25</c:v>
                </c:pt>
                <c:pt idx="3">
                  <c:v>4.25</c:v>
                </c:pt>
              </c:numCache>
            </c:numRef>
          </c:val>
        </c:ser>
        <c:ser>
          <c:idx val="6"/>
          <c:order val="4"/>
          <c:tx>
            <c:strRef>
              <c:f>'PROSJECI-PREDMETNA'!$EE$6</c:f>
              <c:strCache>
                <c:ptCount val="1"/>
                <c:pt idx="0">
                  <c:v>2013/14 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'PROSJECI-PREDMETNA'!$DW$7:$DX$10</c:f>
              <c:strCache>
                <c:ptCount val="4"/>
                <c:pt idx="0">
                  <c:v>Hrvatski jezik </c:v>
                </c:pt>
                <c:pt idx="1">
                  <c:v>Matematika</c:v>
                </c:pt>
                <c:pt idx="2">
                  <c:v>Engleski jezik</c:v>
                </c:pt>
                <c:pt idx="3">
                  <c:v>Priroda</c:v>
                </c:pt>
              </c:strCache>
            </c:strRef>
          </c:cat>
          <c:val>
            <c:numRef>
              <c:f>'PROSJECI-PREDMETNA'!$EE$7:$EE$10</c:f>
              <c:numCache>
                <c:formatCode>0.00</c:formatCode>
                <c:ptCount val="4"/>
                <c:pt idx="0">
                  <c:v>3.17</c:v>
                </c:pt>
                <c:pt idx="1">
                  <c:v>4.0599999999999996</c:v>
                </c:pt>
                <c:pt idx="2">
                  <c:v>3.8899999999999997</c:v>
                </c:pt>
                <c:pt idx="3">
                  <c:v>3.8899999999999997</c:v>
                </c:pt>
              </c:numCache>
            </c:numRef>
          </c:val>
        </c:ser>
        <c:axId val="77417856"/>
        <c:axId val="77431936"/>
      </c:barChart>
      <c:catAx>
        <c:axId val="77417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7431936"/>
        <c:crosses val="autoZero"/>
        <c:auto val="1"/>
        <c:lblAlgn val="ctr"/>
        <c:lblOffset val="100"/>
        <c:tickLblSkip val="1"/>
        <c:tickMarkSkip val="1"/>
      </c:catAx>
      <c:valAx>
        <c:axId val="774319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774178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706491297526351"/>
          <c:y val="5.4756858562708483E-2"/>
          <c:w val="0.16201630522441679"/>
          <c:h val="0.2651381545606510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r-Latn-C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Izostanci po razredima</a:t>
            </a:r>
          </a:p>
        </c:rich>
      </c:tx>
      <c:layout>
        <c:manualLayout>
          <c:xMode val="edge"/>
          <c:yMode val="edge"/>
          <c:x val="0.36551542029612566"/>
          <c:y val="1.3395634947656492E-3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'IZOSTANCI UČENIKA 1-4'!$A$7:$A$17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'IZOSTANCI UČENIKA 1-4'!$C$7:$C$17</c:f>
              <c:numCache>
                <c:formatCode>General</c:formatCode>
                <c:ptCount val="11"/>
                <c:pt idx="0">
                  <c:v>1117</c:v>
                </c:pt>
                <c:pt idx="1">
                  <c:v>1060</c:v>
                </c:pt>
                <c:pt idx="2">
                  <c:v>959</c:v>
                </c:pt>
                <c:pt idx="3">
                  <c:v>951</c:v>
                </c:pt>
                <c:pt idx="4">
                  <c:v>701</c:v>
                </c:pt>
                <c:pt idx="5">
                  <c:v>686</c:v>
                </c:pt>
                <c:pt idx="6">
                  <c:v>968</c:v>
                </c:pt>
                <c:pt idx="7">
                  <c:v>619</c:v>
                </c:pt>
                <c:pt idx="8">
                  <c:v>945</c:v>
                </c:pt>
                <c:pt idx="9">
                  <c:v>966</c:v>
                </c:pt>
                <c:pt idx="10">
                  <c:v>880</c:v>
                </c:pt>
              </c:numCache>
            </c:numRef>
          </c:val>
        </c:ser>
        <c:axId val="56982144"/>
        <c:axId val="56902400"/>
      </c:barChart>
      <c:catAx>
        <c:axId val="56982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Razredi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902400"/>
        <c:crosses val="autoZero"/>
        <c:auto val="1"/>
        <c:lblAlgn val="ctr"/>
        <c:lblOffset val="100"/>
      </c:catAx>
      <c:valAx>
        <c:axId val="56902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Ukupan broj sati</a:t>
                </a:r>
              </a:p>
            </c:rich>
          </c:tx>
          <c:layout/>
        </c:title>
        <c:numFmt formatCode="General" sourceLinked="1"/>
        <c:tickLblPos val="nextTo"/>
        <c:crossAx val="5698214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Izostanci po učeniku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Opravdani sati</c:v>
          </c:tx>
          <c:cat>
            <c:strRef>
              <c:f>'IZOSTANCI UČENIKA 1-4'!$A$7:$A$17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'IZOSTANCI UČENIKA 1-4'!$G$7:$G$17</c:f>
              <c:numCache>
                <c:formatCode>0</c:formatCode>
                <c:ptCount val="11"/>
                <c:pt idx="0">
                  <c:v>50.772727272727273</c:v>
                </c:pt>
                <c:pt idx="1">
                  <c:v>48.181818181818166</c:v>
                </c:pt>
                <c:pt idx="2">
                  <c:v>45.666666666666636</c:v>
                </c:pt>
                <c:pt idx="3">
                  <c:v>47.55</c:v>
                </c:pt>
                <c:pt idx="4">
                  <c:v>35.050000000000004</c:v>
                </c:pt>
                <c:pt idx="5">
                  <c:v>40.352941176470573</c:v>
                </c:pt>
                <c:pt idx="6">
                  <c:v>44</c:v>
                </c:pt>
                <c:pt idx="7">
                  <c:v>27.90909090909091</c:v>
                </c:pt>
                <c:pt idx="8">
                  <c:v>52.5</c:v>
                </c:pt>
                <c:pt idx="9">
                  <c:v>38.520000000000003</c:v>
                </c:pt>
                <c:pt idx="10">
                  <c:v>33.846153846153868</c:v>
                </c:pt>
              </c:numCache>
            </c:numRef>
          </c:val>
        </c:ser>
        <c:ser>
          <c:idx val="1"/>
          <c:order val="1"/>
          <c:tx>
            <c:v>Neopravdani sati</c:v>
          </c:tx>
          <c:cat>
            <c:strRef>
              <c:f>'IZOSTANCI UČENIKA 1-4'!$A$7:$A$17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2C</c:v>
                </c:pt>
                <c:pt idx="6">
                  <c:v>3A</c:v>
                </c:pt>
                <c:pt idx="7">
                  <c:v>3B</c:v>
                </c:pt>
                <c:pt idx="8">
                  <c:v>3C</c:v>
                </c:pt>
                <c:pt idx="9">
                  <c:v>4A</c:v>
                </c:pt>
                <c:pt idx="10">
                  <c:v>4B</c:v>
                </c:pt>
              </c:strCache>
            </c:strRef>
          </c:cat>
          <c:val>
            <c:numRef>
              <c:f>'IZOSTANCI UČENIKA 1-4'!$H$7:$H$17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0.22727272727272727</c:v>
                </c:pt>
                <c:pt idx="8">
                  <c:v>0</c:v>
                </c:pt>
                <c:pt idx="9">
                  <c:v>0.12000000000000002</c:v>
                </c:pt>
                <c:pt idx="10">
                  <c:v>0</c:v>
                </c:pt>
              </c:numCache>
            </c:numRef>
          </c:val>
        </c:ser>
        <c:gapWidth val="55"/>
        <c:overlap val="100"/>
        <c:axId val="56923648"/>
        <c:axId val="56925568"/>
      </c:barChart>
      <c:catAx>
        <c:axId val="56923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Razredi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925568"/>
        <c:crosses val="autoZero"/>
        <c:auto val="1"/>
        <c:lblAlgn val="ctr"/>
        <c:lblOffset val="100"/>
      </c:catAx>
      <c:valAx>
        <c:axId val="56925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Sati po učeniku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5692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615324455123"/>
          <c:y val="0.4991490968308338"/>
          <c:w val="0.13707219255519179"/>
          <c:h val="8.319145548747485E-2"/>
        </c:manualLayout>
      </c:layout>
      <c:spPr>
        <a:ln>
          <a:solidFill>
            <a:schemeClr val="accent1"/>
          </a:solidFill>
        </a:ln>
      </c:sp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Izostanci po razredima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'IZOSTANCI UČENIKA 5-8'!$A$7:$A$15</c:f>
              <c:strCache>
                <c:ptCount val="9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</c:strCache>
            </c:strRef>
          </c:cat>
          <c:val>
            <c:numRef>
              <c:f>'IZOSTANCI UČENIKA 5-8'!$C$7:$C$15</c:f>
              <c:numCache>
                <c:formatCode>General</c:formatCode>
                <c:ptCount val="9"/>
                <c:pt idx="0">
                  <c:v>1836</c:v>
                </c:pt>
                <c:pt idx="1">
                  <c:v>1789</c:v>
                </c:pt>
                <c:pt idx="2">
                  <c:v>1668</c:v>
                </c:pt>
                <c:pt idx="3">
                  <c:v>2027</c:v>
                </c:pt>
                <c:pt idx="4">
                  <c:v>1238</c:v>
                </c:pt>
                <c:pt idx="5">
                  <c:v>1900</c:v>
                </c:pt>
                <c:pt idx="6">
                  <c:v>1351</c:v>
                </c:pt>
                <c:pt idx="7">
                  <c:v>2944</c:v>
                </c:pt>
                <c:pt idx="8">
                  <c:v>3423</c:v>
                </c:pt>
              </c:numCache>
            </c:numRef>
          </c:val>
        </c:ser>
        <c:axId val="58662912"/>
        <c:axId val="58664832"/>
      </c:barChart>
      <c:catAx>
        <c:axId val="58662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Razredi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8664832"/>
        <c:crosses val="autoZero"/>
        <c:auto val="1"/>
        <c:lblAlgn val="ctr"/>
        <c:lblOffset val="100"/>
      </c:catAx>
      <c:valAx>
        <c:axId val="586648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Ukupan broj sati</a:t>
                </a:r>
              </a:p>
            </c:rich>
          </c:tx>
          <c:layout/>
        </c:title>
        <c:numFmt formatCode="General" sourceLinked="1"/>
        <c:tickLblPos val="nextTo"/>
        <c:crossAx val="58662912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Izostanci po učeniku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Opravdani sati</c:v>
          </c:tx>
          <c:cat>
            <c:strRef>
              <c:f>'IZOSTANCI UČENIKA 5-8'!$A$7:$A$15</c:f>
              <c:strCache>
                <c:ptCount val="9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</c:strCache>
            </c:strRef>
          </c:cat>
          <c:val>
            <c:numRef>
              <c:f>'IZOSTANCI UČENIKA 5-8'!$G$7:$G$15</c:f>
              <c:numCache>
                <c:formatCode>0</c:formatCode>
                <c:ptCount val="9"/>
                <c:pt idx="0">
                  <c:v>76.5</c:v>
                </c:pt>
                <c:pt idx="1">
                  <c:v>77.260869565217462</c:v>
                </c:pt>
                <c:pt idx="2">
                  <c:v>78.952380952380906</c:v>
                </c:pt>
                <c:pt idx="3">
                  <c:v>80.239999999999995</c:v>
                </c:pt>
                <c:pt idx="4">
                  <c:v>65.15789473684211</c:v>
                </c:pt>
                <c:pt idx="5">
                  <c:v>90.3333333333333</c:v>
                </c:pt>
                <c:pt idx="6">
                  <c:v>67.5</c:v>
                </c:pt>
                <c:pt idx="7">
                  <c:v>145.44999999999999</c:v>
                </c:pt>
                <c:pt idx="8">
                  <c:v>160.23809523809518</c:v>
                </c:pt>
              </c:numCache>
            </c:numRef>
          </c:val>
        </c:ser>
        <c:ser>
          <c:idx val="1"/>
          <c:order val="1"/>
          <c:tx>
            <c:v>Neopravdani sati</c:v>
          </c:tx>
          <c:cat>
            <c:strRef>
              <c:f>'IZOSTANCI UČENIKA 5-8'!$A$7:$A$15</c:f>
              <c:strCache>
                <c:ptCount val="9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6A</c:v>
                </c:pt>
                <c:pt idx="4">
                  <c:v>6B</c:v>
                </c:pt>
                <c:pt idx="5">
                  <c:v>7A</c:v>
                </c:pt>
                <c:pt idx="6">
                  <c:v>7B</c:v>
                </c:pt>
                <c:pt idx="7">
                  <c:v>8A</c:v>
                </c:pt>
                <c:pt idx="8">
                  <c:v>8B</c:v>
                </c:pt>
              </c:strCache>
            </c:strRef>
          </c:cat>
          <c:val>
            <c:numRef>
              <c:f>'IZOSTANCI UČENIKA 5-8'!$H$7:$H$15</c:f>
              <c:numCache>
                <c:formatCode>0</c:formatCode>
                <c:ptCount val="9"/>
                <c:pt idx="0">
                  <c:v>0</c:v>
                </c:pt>
                <c:pt idx="1">
                  <c:v>0.52173913043478293</c:v>
                </c:pt>
                <c:pt idx="2">
                  <c:v>0.47619047619047628</c:v>
                </c:pt>
                <c:pt idx="3">
                  <c:v>0.84000000000000019</c:v>
                </c:pt>
                <c:pt idx="4">
                  <c:v>0</c:v>
                </c:pt>
                <c:pt idx="5">
                  <c:v>0.14285714285714293</c:v>
                </c:pt>
                <c:pt idx="6">
                  <c:v>0.05</c:v>
                </c:pt>
                <c:pt idx="7">
                  <c:v>1.75</c:v>
                </c:pt>
                <c:pt idx="8">
                  <c:v>2.7619047619047632</c:v>
                </c:pt>
              </c:numCache>
            </c:numRef>
          </c:val>
        </c:ser>
        <c:gapWidth val="55"/>
        <c:overlap val="100"/>
        <c:axId val="58694272"/>
        <c:axId val="58704640"/>
      </c:barChart>
      <c:catAx>
        <c:axId val="58694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Razredi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8704640"/>
        <c:crosses val="autoZero"/>
        <c:auto val="1"/>
        <c:lblAlgn val="ctr"/>
        <c:lblOffset val="100"/>
      </c:catAx>
      <c:valAx>
        <c:axId val="58704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Sati po učeniku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58694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42330420854762"/>
          <c:y val="0.4991490968308338"/>
          <c:w val="0.13707219255519179"/>
          <c:h val="8.319145548747485E-2"/>
        </c:manualLayout>
      </c:layout>
      <c:spPr>
        <a:ln>
          <a:solidFill>
            <a:schemeClr val="accent1"/>
          </a:solidFill>
        </a:ln>
      </c:sp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plotArea>
      <c:layout>
        <c:manualLayout>
          <c:layoutTarget val="inner"/>
          <c:xMode val="edge"/>
          <c:yMode val="edge"/>
          <c:x val="0.22883307978821765"/>
          <c:y val="0.22824338734635974"/>
          <c:w val="0.73112168992335569"/>
          <c:h val="0.6798040457654166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0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3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r-Latn-CS"/>
              </a:p>
            </c:txPr>
            <c:showVal val="1"/>
          </c:dLbls>
          <c:cat>
            <c:strRef>
              <c:f>'PROSJECI-RAZREDNA'!$A$6:$A$15</c:f>
              <c:strCache>
                <c:ptCount val="10"/>
                <c:pt idx="0">
                  <c:v>MATEMATIKA</c:v>
                </c:pt>
                <c:pt idx="1">
                  <c:v>HRVATSKI JEZIK</c:v>
                </c:pt>
                <c:pt idx="2">
                  <c:v>ENGLESKI JEZIK</c:v>
                </c:pt>
                <c:pt idx="3">
                  <c:v>TZK</c:v>
                </c:pt>
                <c:pt idx="4">
                  <c:v>GLAZBENA KULTURA</c:v>
                </c:pt>
                <c:pt idx="5">
                  <c:v>LIKOVNA KULTURA</c:v>
                </c:pt>
                <c:pt idx="6">
                  <c:v>PRIRODA I DRUŠTVO</c:v>
                </c:pt>
                <c:pt idx="7">
                  <c:v>VJERONAUK</c:v>
                </c:pt>
                <c:pt idx="8">
                  <c:v>NJEMAČKI JEZIK</c:v>
                </c:pt>
                <c:pt idx="9">
                  <c:v>TALIJANSKI JEZIK</c:v>
                </c:pt>
              </c:strCache>
            </c:strRef>
          </c:cat>
          <c:val>
            <c:numRef>
              <c:f>'PROSJECI-RAZREDNA'!$M$6:$M$15</c:f>
              <c:numCache>
                <c:formatCode>0.00</c:formatCode>
                <c:ptCount val="10"/>
                <c:pt idx="0">
                  <c:v>4.6544635193133059</c:v>
                </c:pt>
                <c:pt idx="1">
                  <c:v>4.6561373390557907</c:v>
                </c:pt>
                <c:pt idx="2">
                  <c:v>4.8031759656652335</c:v>
                </c:pt>
                <c:pt idx="3">
                  <c:v>4.9867811158798325</c:v>
                </c:pt>
                <c:pt idx="4">
                  <c:v>4.9519742489270362</c:v>
                </c:pt>
                <c:pt idx="5">
                  <c:v>4.9863519313304714</c:v>
                </c:pt>
                <c:pt idx="6">
                  <c:v>4.7525321888412018</c:v>
                </c:pt>
                <c:pt idx="7">
                  <c:v>5</c:v>
                </c:pt>
                <c:pt idx="8">
                  <c:v>4.7094117647058829</c:v>
                </c:pt>
                <c:pt idx="9">
                  <c:v>4.8178431372549015</c:v>
                </c:pt>
              </c:numCache>
            </c:numRef>
          </c:val>
        </c:ser>
        <c:axId val="60000896"/>
        <c:axId val="60006784"/>
      </c:barChart>
      <c:catAx>
        <c:axId val="6000089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0006784"/>
        <c:crosses val="autoZero"/>
        <c:auto val="1"/>
        <c:lblAlgn val="ctr"/>
        <c:lblOffset val="100"/>
        <c:tickLblSkip val="1"/>
        <c:tickMarkSkip val="1"/>
      </c:catAx>
      <c:valAx>
        <c:axId val="60006784"/>
        <c:scaling>
          <c:orientation val="minMax"/>
          <c:max val="5"/>
          <c:min val="4.5999999999999996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r-Latn-CS"/>
          </a:p>
        </c:txPr>
        <c:crossAx val="600008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r-Latn-C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</cdr:x>
      <cdr:y>0.0082</cdr:y>
    </cdr:from>
    <cdr:to>
      <cdr:x>0.99429</cdr:x>
      <cdr:y>0.15942</cdr:y>
    </cdr:to>
    <cdr:sp macro="" textlink="">
      <cdr:nvSpPr>
        <cdr:cNvPr id="163225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523" y="50800"/>
          <a:ext cx="8076402" cy="875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po predmetima od 1. do 4. razreda na kraju šk.god. 2014/2015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0.00805</cdr:y>
    </cdr:from>
    <cdr:to>
      <cdr:x>0.95546</cdr:x>
      <cdr:y>0.14752</cdr:y>
    </cdr:to>
    <cdr:sp macro="" textlink="">
      <cdr:nvSpPr>
        <cdr:cNvPr id="16220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866833" cy="819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Likovne kulture od 1. do 4. razreda na kraju šk.god. 2014/2015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0.00572</cdr:x>
      <cdr:y>0.00806</cdr:y>
    </cdr:from>
    <cdr:to>
      <cdr:x>0.96265</cdr:x>
      <cdr:y>0.13007</cdr:y>
    </cdr:to>
    <cdr:sp macro="" textlink="">
      <cdr:nvSpPr>
        <cdr:cNvPr id="16271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953908" cy="7233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Talijanskog jezika od 1. do 4. razreda na polugodištu šk.god. 2014/2015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0.09424</cdr:x>
      <cdr:y>0.02699</cdr:y>
    </cdr:from>
    <cdr:to>
      <cdr:x>0.95446</cdr:x>
      <cdr:y>0.17063</cdr:y>
    </cdr:to>
    <cdr:sp macro="" textlink="">
      <cdr:nvSpPr>
        <cdr:cNvPr id="16332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2881" y="164471"/>
          <a:ext cx="7085514" cy="856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Rangiranje po prosječnoj ocjeni od 1. do 4. razreda na kraju šk.god. 2014/15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0.1337</cdr:x>
      <cdr:y>0.00799</cdr:y>
    </cdr:from>
    <cdr:to>
      <cdr:x>0.93179</cdr:x>
      <cdr:y>0.12263</cdr:y>
    </cdr:to>
    <cdr:sp macro="" textlink="">
      <cdr:nvSpPr>
        <cdr:cNvPr id="15974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7719" y="50800"/>
          <a:ext cx="6691551" cy="7422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900"/>
            </a:lnSpc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po predmetima od 5. do 8. razreda na kraju šk.god. 2014/15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0.08412</cdr:x>
      <cdr:y>0.02089</cdr:y>
    </cdr:from>
    <cdr:to>
      <cdr:x>0.96065</cdr:x>
      <cdr:y>0.16157</cdr:y>
    </cdr:to>
    <cdr:sp macro="" textlink="">
      <cdr:nvSpPr>
        <cdr:cNvPr id="16005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5976" y="127407"/>
          <a:ext cx="7633592" cy="819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Rangiranje po prosječnoj ocjeni od 5. do 8. razreda na kraju </a:t>
          </a:r>
          <a:r>
            <a:rPr lang="hr-HR" sz="195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šk.god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. 2014/15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0.00583</cdr:x>
      <cdr:y>0.00816</cdr:y>
    </cdr:from>
    <cdr:to>
      <cdr:x>0.99417</cdr:x>
      <cdr:y>0.11612</cdr:y>
    </cdr:to>
    <cdr:sp macro="" textlink="">
      <cdr:nvSpPr>
        <cdr:cNvPr id="16015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077200" cy="6375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Hrvatskog jezika od 5. do 8. razreda na kraju šk.god. 2014/2015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0.00579</cdr:x>
      <cdr:y>0.00799</cdr:y>
    </cdr:from>
    <cdr:to>
      <cdr:x>0.8242</cdr:x>
      <cdr:y>0.11869</cdr:y>
    </cdr:to>
    <cdr:sp macro="" textlink="">
      <cdr:nvSpPr>
        <cdr:cNvPr id="16025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727355" cy="6556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Glazbene kulture od 5. do 8. razreda na kraju šk.god. 2014/2015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0.0058</cdr:x>
      <cdr:y>0.00805</cdr:y>
    </cdr:from>
    <cdr:to>
      <cdr:x>0.97345</cdr:x>
      <cdr:y>0.15269</cdr:y>
    </cdr:to>
    <cdr:sp macro="" textlink="">
      <cdr:nvSpPr>
        <cdr:cNvPr id="16035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942850" cy="868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Engleskog jezika od 5. do 8. razreda na kraju šk.god. 2014/2015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0.00578</cdr:x>
      <cdr:y>0.00831</cdr:y>
    </cdr:from>
    <cdr:to>
      <cdr:x>0.94159</cdr:x>
      <cdr:y>0.1322</cdr:y>
    </cdr:to>
    <cdr:sp macro="" textlink="">
      <cdr:nvSpPr>
        <cdr:cNvPr id="16076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734645" cy="713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Tehničke kulture od 5. do 8. razreda na kraju šk.god. 2014/2015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0.02054</cdr:x>
      <cdr:y>0.0081</cdr:y>
    </cdr:from>
    <cdr:to>
      <cdr:x>0.92706</cdr:x>
      <cdr:y>0.14067</cdr:y>
    </cdr:to>
    <cdr:sp macro="" textlink="">
      <cdr:nvSpPr>
        <cdr:cNvPr id="16046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072" y="50800"/>
          <a:ext cx="7552715" cy="7906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Matematike od 5. do 8. razreda na kraju šk.god. 2014/2015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0.0113</cdr:y>
    </cdr:from>
    <cdr:to>
      <cdr:x>0.99426</cdr:x>
      <cdr:y>0.15026</cdr:y>
    </cdr:to>
    <cdr:sp macro="" textlink="">
      <cdr:nvSpPr>
        <cdr:cNvPr id="162099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69590"/>
          <a:ext cx="8201025" cy="809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Engleskog jezika od 1. do 4. razreda na kraju šk.god. 2014/2015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0.05792</cdr:x>
      <cdr:y>0.00804</cdr:y>
    </cdr:from>
    <cdr:to>
      <cdr:x>0.97322</cdr:x>
      <cdr:y>0.12242</cdr:y>
    </cdr:to>
    <cdr:sp macro="" textlink="">
      <cdr:nvSpPr>
        <cdr:cNvPr id="16056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0700" y="50800"/>
          <a:ext cx="7562279" cy="6761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Povijesti od 5. do 8. razreda na kraju šk.god. 2014/2015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0.00578</cdr:x>
      <cdr:y>0.00795</cdr:y>
    </cdr:from>
    <cdr:to>
      <cdr:x>0.95098</cdr:x>
      <cdr:y>0.13829</cdr:y>
    </cdr:to>
    <cdr:sp macro="" textlink="">
      <cdr:nvSpPr>
        <cdr:cNvPr id="160665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708" y="45294"/>
          <a:ext cx="7965109" cy="742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Geografije od 5. do 8. razreda na kraju šk.god. 2014/2015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0.00575</cdr:x>
      <cdr:y>0.00805</cdr:y>
    </cdr:from>
    <cdr:to>
      <cdr:x>0.99425</cdr:x>
      <cdr:y>0.13202</cdr:y>
    </cdr:to>
    <cdr:sp macro="" textlink="">
      <cdr:nvSpPr>
        <cdr:cNvPr id="16117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181975" cy="7332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Njemačkog jezika od 5. do 8. razreda na kraju šk.god. 2014/2015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0.13106</cdr:x>
      <cdr:y>0.00805</cdr:y>
    </cdr:from>
    <cdr:to>
      <cdr:x>0.85659</cdr:x>
      <cdr:y>0.14162</cdr:y>
    </cdr:to>
    <cdr:sp macro="" textlink="">
      <cdr:nvSpPr>
        <cdr:cNvPr id="160870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0167" y="50800"/>
          <a:ext cx="6015171" cy="790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Tjelesne i zdravstvene kulture od  5. do 8. razreda na kraju šk.god. 2014/2015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0.01514</cdr:x>
      <cdr:y>0.00803</cdr:y>
    </cdr:from>
    <cdr:to>
      <cdr:x>0.91617</cdr:x>
      <cdr:y>0.12265</cdr:y>
    </cdr:to>
    <cdr:sp macro="" textlink="">
      <cdr:nvSpPr>
        <cdr:cNvPr id="16107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529" y="50800"/>
          <a:ext cx="7464006" cy="667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Informatike od 5. do 8. razreda na kraju šk.god. 2014/2015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0.07273</cdr:x>
      <cdr:y>0.00808</cdr:y>
    </cdr:from>
    <cdr:to>
      <cdr:x>0.92653</cdr:x>
      <cdr:y>0.12417</cdr:y>
    </cdr:to>
    <cdr:sp macro="" textlink="">
      <cdr:nvSpPr>
        <cdr:cNvPr id="16158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4268" y="50800"/>
          <a:ext cx="7069169" cy="67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Kemije od 7. do 8. razreda na kraju šk.god. 2014/2015</a:t>
          </a:r>
        </a:p>
        <a:p xmlns:a="http://schemas.openxmlformats.org/drawingml/2006/main">
          <a:pPr algn="ctr" rtl="0">
            <a:defRPr sz="1000"/>
          </a:pP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0.0833</cdr:x>
      <cdr:y>0.00805</cdr:y>
    </cdr:from>
    <cdr:to>
      <cdr:x>0.90263</cdr:x>
      <cdr:y>0.12489</cdr:y>
    </cdr:to>
    <cdr:sp macro="" textlink="">
      <cdr:nvSpPr>
        <cdr:cNvPr id="16168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7167" y="50800"/>
          <a:ext cx="6900791" cy="685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Fizike 7. do 8. razreda na kraju šk.god. 2014/2015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0.00577</cdr:x>
      <cdr:y>0.00808</cdr:y>
    </cdr:from>
    <cdr:to>
      <cdr:x>0.88921</cdr:x>
      <cdr:y>0.12859</cdr:y>
    </cdr:to>
    <cdr:sp macro="" textlink="">
      <cdr:nvSpPr>
        <cdr:cNvPr id="16138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297293" cy="704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Talijanskog jezika od 5. do 8. razreda na kraju šk.god. 2014/2015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0.06383</cdr:x>
      <cdr:y>0.00805</cdr:y>
    </cdr:from>
    <cdr:to>
      <cdr:x>0.92307</cdr:x>
      <cdr:y>0.16499</cdr:y>
    </cdr:to>
    <cdr:sp macro="" textlink="">
      <cdr:nvSpPr>
        <cdr:cNvPr id="16148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331" y="50800"/>
          <a:ext cx="7109908" cy="923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Biologije od 7. do 8. razreda na kraju šk.god. 2014/2015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0.00571</cdr:x>
      <cdr:y>0.00805</cdr:y>
    </cdr:from>
    <cdr:to>
      <cdr:x>0.93399</cdr:x>
      <cdr:y>0.12391</cdr:y>
    </cdr:to>
    <cdr:sp macro="" textlink="">
      <cdr:nvSpPr>
        <cdr:cNvPr id="16291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745482" cy="685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Likovne kulture od 5. do 8. razreda na kraju šk.god. 2014/2015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0.00573</cdr:x>
      <cdr:y>0.00806</cdr:y>
    </cdr:from>
    <cdr:to>
      <cdr:x>0.89789</cdr:x>
      <cdr:y>0.14704</cdr:y>
    </cdr:to>
    <cdr:sp macro="" textlink="">
      <cdr:nvSpPr>
        <cdr:cNvPr id="16250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391548" cy="8090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Vjeronauka od 1. do 4. razreda na kraju šk.god. 2014/2015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0.00571</cdr:x>
      <cdr:y>0.00808</cdr:y>
    </cdr:from>
    <cdr:to>
      <cdr:x>0.99429</cdr:x>
      <cdr:y>0.12466</cdr:y>
    </cdr:to>
    <cdr:sp macro="" textlink="">
      <cdr:nvSpPr>
        <cdr:cNvPr id="16302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239125" cy="6946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Latinskog jezika od 5. do 8. razreda na kraju šk.god. 2014/15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0.00575</cdr:x>
      <cdr:y>0.00809</cdr:y>
    </cdr:from>
    <cdr:to>
      <cdr:x>0.93914</cdr:x>
      <cdr:y>0.12123</cdr:y>
    </cdr:to>
    <cdr:sp macro="" textlink="">
      <cdr:nvSpPr>
        <cdr:cNvPr id="16312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749159" cy="6674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Grčkog jezika jezika od 5. do 8. razreda na kraju šk.god. 2014/2015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0.00567</cdr:x>
      <cdr:y>0.00806</cdr:y>
    </cdr:from>
    <cdr:to>
      <cdr:x>0.9842</cdr:x>
      <cdr:y>0.12269</cdr:y>
    </cdr:to>
    <cdr:sp macro="" textlink="">
      <cdr:nvSpPr>
        <cdr:cNvPr id="161280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220666" cy="6768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Prirode od 5. do 6. razreda na polugodištu šk.god. 2014/15</a:t>
          </a:r>
        </a:p>
        <a:p xmlns:a="http://schemas.openxmlformats.org/drawingml/2006/main">
          <a:pPr algn="ctr" rtl="0">
            <a:defRPr sz="1000"/>
          </a:pPr>
          <a:endParaRPr lang="hr-HR" sz="195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0.00571</cdr:x>
      <cdr:y>0.00809</cdr:y>
    </cdr:from>
    <cdr:to>
      <cdr:x>0.98959</cdr:x>
      <cdr:y>0.15001</cdr:y>
    </cdr:to>
    <cdr:sp macro="" textlink="">
      <cdr:nvSpPr>
        <cdr:cNvPr id="16240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202049" cy="828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Tjelesne i zdravstvene kulture od 1. do 4. razreda na kraju šk.god. 2014/15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0.00573</cdr:x>
      <cdr:y>0.00805</cdr:y>
    </cdr:from>
    <cdr:to>
      <cdr:x>0.9703</cdr:x>
      <cdr:y>0.13546</cdr:y>
    </cdr:to>
    <cdr:sp macro="" textlink="">
      <cdr:nvSpPr>
        <cdr:cNvPr id="16199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8018683" cy="7434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Glazbene kulture od 1. do 4. razreda na kraju šk.god. 2014/2015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0.00573</cdr:x>
      <cdr:y>0</cdr:y>
    </cdr:from>
    <cdr:to>
      <cdr:x>0.99427</cdr:x>
      <cdr:y>0.14022</cdr:y>
    </cdr:to>
    <cdr:sp macro="" textlink="">
      <cdr:nvSpPr>
        <cdr:cNvPr id="16261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156" y="0"/>
          <a:ext cx="8135288" cy="758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Prosječna ocjena iz Njemačkog jezika od 1. do 4. razreda na kraju </a:t>
          </a:r>
          <a:r>
            <a:rPr lang="hr-HR" sz="1950" b="1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šk.god</a:t>
          </a:r>
          <a:r>
            <a:rPr lang="hr-HR" sz="195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. 2014/2015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0.00805</cdr:y>
    </cdr:from>
    <cdr:to>
      <cdr:x>0.95546</cdr:x>
      <cdr:y>0.14752</cdr:y>
    </cdr:to>
    <cdr:sp macro="" textlink="">
      <cdr:nvSpPr>
        <cdr:cNvPr id="16220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866833" cy="819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Prirode i društva od 1. do 4. razreda na kraju šk.god. 2014/2015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0.00805</cdr:y>
    </cdr:from>
    <cdr:to>
      <cdr:x>0.95546</cdr:x>
      <cdr:y>0.14752</cdr:y>
    </cdr:to>
    <cdr:sp macro="" textlink="">
      <cdr:nvSpPr>
        <cdr:cNvPr id="16220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866833" cy="819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Matematike od 1. do 4. razreda na kraju šk.god. 2014/2015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0.00574</cdr:x>
      <cdr:y>0.00805</cdr:y>
    </cdr:from>
    <cdr:to>
      <cdr:x>0.95546</cdr:x>
      <cdr:y>0.14752</cdr:y>
    </cdr:to>
    <cdr:sp macro="" textlink="">
      <cdr:nvSpPr>
        <cdr:cNvPr id="16220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7866833" cy="819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r-HR" sz="1950" b="1" i="0" u="none" strike="noStrike" baseline="0">
              <a:solidFill>
                <a:srgbClr val="000000"/>
              </a:solidFill>
              <a:latin typeface="Arial"/>
              <a:cs typeface="Arial"/>
            </a:rPr>
            <a:t>Prosječna ocjena iz Hrvatskog jezika od 1. do 4. razreda na kraju šk.god. 2014/2015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3921-9F80-4CAD-9B99-DC2FC6E9BDCB}" type="datetimeFigureOut">
              <a:rPr lang="sr-Latn-CS" smtClean="0"/>
              <a:pPr/>
              <a:t>29.6.2015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C7E3-9121-4826-A157-900147E9187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Statistika kraj školske godine</a:t>
            </a:r>
            <a:br>
              <a:rPr lang="hr-HR" dirty="0" smtClean="0"/>
            </a:br>
            <a:r>
              <a:rPr lang="hr-HR" dirty="0" smtClean="0"/>
              <a:t>2014./2015.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IZOSTANCI UČENIKA NA KRAJU ŠKOLSKE GODINE 2014/2015.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585" t="24167" r="53646" b="30833"/>
          <a:stretch>
            <a:fillRect/>
          </a:stretch>
        </p:blipFill>
        <p:spPr bwMode="auto">
          <a:xfrm>
            <a:off x="571472" y="1571612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58204" cy="590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6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5" t="23044" r="61838" b="44829"/>
          <a:stretch>
            <a:fillRect/>
          </a:stretch>
        </p:blipFill>
        <p:spPr bwMode="auto">
          <a:xfrm>
            <a:off x="571472" y="1428736"/>
            <a:ext cx="82679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6" t="20760" r="29942" b="21711"/>
          <a:stretch>
            <a:fillRect/>
          </a:stretch>
        </p:blipFill>
        <p:spPr bwMode="auto">
          <a:xfrm>
            <a:off x="500034" y="1071546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87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1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5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1" t="23044" r="56508" b="37496"/>
          <a:stretch>
            <a:fillRect/>
          </a:stretch>
        </p:blipFill>
        <p:spPr bwMode="auto">
          <a:xfrm>
            <a:off x="785786" y="428604"/>
            <a:ext cx="7715304" cy="49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4"/>
          <p:cNvGraphicFramePr>
            <a:graphicFrameLocks/>
          </p:cNvGraphicFramePr>
          <p:nvPr/>
        </p:nvGraphicFramePr>
        <p:xfrm>
          <a:off x="223837" y="314325"/>
          <a:ext cx="8696325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0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6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2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2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2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2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7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88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081" t="21466" r="15472" b="37495"/>
          <a:stretch>
            <a:fillRect/>
          </a:stretch>
        </p:blipFill>
        <p:spPr bwMode="auto">
          <a:xfrm>
            <a:off x="571472" y="642918"/>
            <a:ext cx="79983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6"/>
          <p:cNvGraphicFramePr>
            <a:graphicFrameLocks noGrp="1"/>
          </p:cNvGraphicFramePr>
          <p:nvPr>
            <p:ph idx="1"/>
          </p:nvPr>
        </p:nvGraphicFramePr>
        <p:xfrm>
          <a:off x="500034" y="571480"/>
          <a:ext cx="8229600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0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3"/>
          <p:cNvGraphicFramePr>
            <a:graphicFrameLocks noGrp="1"/>
          </p:cNvGraphicFramePr>
          <p:nvPr>
            <p:ph idx="1"/>
          </p:nvPr>
        </p:nvGraphicFramePr>
        <p:xfrm>
          <a:off x="457200" y="642918"/>
          <a:ext cx="8229600" cy="548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4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8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5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6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7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2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19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Chart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0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1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6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7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4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5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83"/>
          <p:cNvGraphicFramePr>
            <a:graphicFrameLocks/>
          </p:cNvGraphicFramePr>
          <p:nvPr/>
        </p:nvGraphicFramePr>
        <p:xfrm>
          <a:off x="352425" y="504825"/>
          <a:ext cx="8439150" cy="58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84"/>
          <p:cNvGraphicFramePr>
            <a:graphicFrameLocks/>
          </p:cNvGraphicFramePr>
          <p:nvPr/>
        </p:nvGraphicFramePr>
        <p:xfrm>
          <a:off x="409575" y="490537"/>
          <a:ext cx="8324850" cy="587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86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23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43"/>
          <p:cNvGraphicFramePr>
            <a:graphicFrameLocks/>
          </p:cNvGraphicFramePr>
          <p:nvPr/>
        </p:nvGraphicFramePr>
        <p:xfrm>
          <a:off x="714348" y="571480"/>
          <a:ext cx="750099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792" t="23333" r="11979" b="54167"/>
          <a:stretch>
            <a:fillRect/>
          </a:stretch>
        </p:blipFill>
        <p:spPr bwMode="auto">
          <a:xfrm>
            <a:off x="428596" y="1643050"/>
            <a:ext cx="812541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1" t="26201" r="40135" b="21712"/>
          <a:stretch>
            <a:fillRect/>
          </a:stretch>
        </p:blipFill>
        <p:spPr bwMode="auto">
          <a:xfrm>
            <a:off x="142844" y="571480"/>
            <a:ext cx="881285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7" t="38828" r="51908" b="48545"/>
          <a:stretch>
            <a:fillRect/>
          </a:stretch>
        </p:blipFill>
        <p:spPr bwMode="auto">
          <a:xfrm>
            <a:off x="285720" y="2714620"/>
            <a:ext cx="8715436" cy="1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1" t="23044" r="55919" b="42231"/>
          <a:stretch>
            <a:fillRect/>
          </a:stretch>
        </p:blipFill>
        <p:spPr bwMode="auto">
          <a:xfrm>
            <a:off x="357158" y="857232"/>
            <a:ext cx="837772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068" t="21466" r="15472" b="42231"/>
          <a:stretch>
            <a:fillRect/>
          </a:stretch>
        </p:blipFill>
        <p:spPr bwMode="auto">
          <a:xfrm>
            <a:off x="500034" y="714356"/>
            <a:ext cx="819984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19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646</Words>
  <Application>Microsoft Office PowerPoint</Application>
  <PresentationFormat>Prikaz na zaslonu (4:3)</PresentationFormat>
  <Paragraphs>63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53</vt:i4>
      </vt:variant>
    </vt:vector>
  </HeadingPairs>
  <TitlesOfParts>
    <vt:vector size="54" baseType="lpstr">
      <vt:lpstr>Office tema</vt:lpstr>
      <vt:lpstr>Statistika kraj školske godine 2014./2015.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IZOSTANCI UČENIKA NA KRAJU ŠKOLSKE GODINE 2014/2015.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Informatika</dc:creator>
  <cp:lastModifiedBy>Informatika</cp:lastModifiedBy>
  <cp:revision>11</cp:revision>
  <dcterms:created xsi:type="dcterms:W3CDTF">2015-06-29T09:45:57Z</dcterms:created>
  <dcterms:modified xsi:type="dcterms:W3CDTF">2015-06-29T11:44:27Z</dcterms:modified>
</cp:coreProperties>
</file>