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drawings/drawing4.xml" ContentType="application/vnd.openxmlformats-officedocument.drawingml.chartshapes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ppt/charts/chart14.xml" ContentType="application/vnd.openxmlformats-officedocument.drawingml.chart+xml"/>
  <Override PartName="/ppt/drawings/drawing6.xml" ContentType="application/vnd.openxmlformats-officedocument.drawingml.chartshapes+xml"/>
  <Override PartName="/ppt/charts/chart15.xml" ContentType="application/vnd.openxmlformats-officedocument.drawingml.chart+xml"/>
  <Override PartName="/ppt/drawings/drawing7.xml" ContentType="application/vnd.openxmlformats-officedocument.drawingml.chartshapes+xml"/>
  <Override PartName="/ppt/charts/chart16.xml" ContentType="application/vnd.openxmlformats-officedocument.drawingml.chart+xml"/>
  <Override PartName="/ppt/drawings/drawing8.xml" ContentType="application/vnd.openxmlformats-officedocument.drawingml.chartshapes+xml"/>
  <Override PartName="/ppt/charts/chart17.xml" ContentType="application/vnd.openxmlformats-officedocument.drawingml.chart+xml"/>
  <Override PartName="/ppt/drawings/drawing9.xml" ContentType="application/vnd.openxmlformats-officedocument.drawingml.chartshapes+xml"/>
  <Override PartName="/ppt/charts/chart18.xml" ContentType="application/vnd.openxmlformats-officedocument.drawingml.chart+xml"/>
  <Override PartName="/ppt/drawings/drawing10.xml" ContentType="application/vnd.openxmlformats-officedocument.drawingml.chartshapes+xml"/>
  <Override PartName="/ppt/charts/chart19.xml" ContentType="application/vnd.openxmlformats-officedocument.drawingml.chart+xml"/>
  <Override PartName="/ppt/drawings/drawing11.xml" ContentType="application/vnd.openxmlformats-officedocument.drawingml.chartshapes+xml"/>
  <Override PartName="/ppt/charts/chart20.xml" ContentType="application/vnd.openxmlformats-officedocument.drawingml.chart+xml"/>
  <Override PartName="/ppt/drawings/drawing12.xml" ContentType="application/vnd.openxmlformats-officedocument.drawingml.chartshapes+xml"/>
  <Override PartName="/ppt/charts/chart21.xml" ContentType="application/vnd.openxmlformats-officedocument.drawingml.chart+xml"/>
  <Override PartName="/ppt/drawings/drawing13.xml" ContentType="application/vnd.openxmlformats-officedocument.drawingml.chartshapes+xml"/>
  <Override PartName="/ppt/charts/chart22.xml" ContentType="application/vnd.openxmlformats-officedocument.drawingml.chart+xml"/>
  <Override PartName="/ppt/drawings/drawing14.xml" ContentType="application/vnd.openxmlformats-officedocument.drawingml.chartshapes+xml"/>
  <Override PartName="/ppt/charts/chart23.xml" ContentType="application/vnd.openxmlformats-officedocument.drawingml.chart+xml"/>
  <Override PartName="/ppt/drawings/drawing15.xml" ContentType="application/vnd.openxmlformats-officedocument.drawingml.chartshapes+xml"/>
  <Override PartName="/ppt/charts/chart24.xml" ContentType="application/vnd.openxmlformats-officedocument.drawingml.chart+xml"/>
  <Override PartName="/ppt/drawings/drawing16.xml" ContentType="application/vnd.openxmlformats-officedocument.drawingml.chartshapes+xml"/>
  <Override PartName="/ppt/charts/chart25.xml" ContentType="application/vnd.openxmlformats-officedocument.drawingml.chart+xml"/>
  <Override PartName="/ppt/drawings/drawing17.xml" ContentType="application/vnd.openxmlformats-officedocument.drawingml.chartshapes+xml"/>
  <Override PartName="/ppt/charts/chart26.xml" ContentType="application/vnd.openxmlformats-officedocument.drawingml.chart+xml"/>
  <Override PartName="/ppt/drawings/drawing18.xml" ContentType="application/vnd.openxmlformats-officedocument.drawingml.chartshapes+xml"/>
  <Override PartName="/ppt/charts/chart27.xml" ContentType="application/vnd.openxmlformats-officedocument.drawingml.chart+xml"/>
  <Override PartName="/ppt/drawings/drawing19.xml" ContentType="application/vnd.openxmlformats-officedocument.drawingml.chartshapes+xml"/>
  <Override PartName="/ppt/charts/chart28.xml" ContentType="application/vnd.openxmlformats-officedocument.drawingml.chart+xml"/>
  <Override PartName="/ppt/drawings/drawing20.xml" ContentType="application/vnd.openxmlformats-officedocument.drawingml.chartshapes+xml"/>
  <Override PartName="/ppt/charts/chart29.xml" ContentType="application/vnd.openxmlformats-officedocument.drawingml.chart+xml"/>
  <Override PartName="/ppt/drawings/drawing21.xml" ContentType="application/vnd.openxmlformats-officedocument.drawingml.chartshapes+xml"/>
  <Override PartName="/ppt/charts/chart30.xml" ContentType="application/vnd.openxmlformats-officedocument.drawingml.chart+xml"/>
  <Override PartName="/ppt/drawings/drawing22.xml" ContentType="application/vnd.openxmlformats-officedocument.drawingml.chartshapes+xml"/>
  <Override PartName="/ppt/charts/chart31.xml" ContentType="application/vnd.openxmlformats-officedocument.drawingml.chart+xml"/>
  <Override PartName="/ppt/drawings/drawing23.xml" ContentType="application/vnd.openxmlformats-officedocument.drawingml.chartshapes+xml"/>
  <Override PartName="/ppt/charts/chart32.xml" ContentType="application/vnd.openxmlformats-officedocument.drawingml.chart+xml"/>
  <Override PartName="/ppt/drawings/drawing24.xml" ContentType="application/vnd.openxmlformats-officedocument.drawingml.chartshapes+xml"/>
  <Override PartName="/ppt/charts/chart33.xml" ContentType="application/vnd.openxmlformats-officedocument.drawingml.chart+xml"/>
  <Override PartName="/ppt/drawings/drawing25.xml" ContentType="application/vnd.openxmlformats-officedocument.drawingml.chartshapes+xml"/>
  <Override PartName="/ppt/charts/chart34.xml" ContentType="application/vnd.openxmlformats-officedocument.drawingml.chart+xml"/>
  <Override PartName="/ppt/drawings/drawing26.xml" ContentType="application/vnd.openxmlformats-officedocument.drawingml.chartshapes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drawings/drawing27.xml" ContentType="application/vnd.openxmlformats-officedocument.drawingml.chartshapes+xml"/>
  <Override PartName="/ppt/charts/chart37.xml" ContentType="application/vnd.openxmlformats-officedocument.drawingml.chart+xml"/>
  <Override PartName="/ppt/drawings/drawing28.xml" ContentType="application/vnd.openxmlformats-officedocument.drawingml.chartshapes+xml"/>
  <Override PartName="/ppt/charts/chart38.xml" ContentType="application/vnd.openxmlformats-officedocument.drawingml.chart+xml"/>
  <Override PartName="/ppt/drawings/drawing29.xml" ContentType="application/vnd.openxmlformats-officedocument.drawingml.chartshapes+xml"/>
  <Override PartName="/ppt/charts/chart39.xml" ContentType="application/vnd.openxmlformats-officedocument.drawingml.chart+xml"/>
  <Override PartName="/ppt/drawings/drawing30.xml" ContentType="application/vnd.openxmlformats-officedocument.drawingml.chartshapes+xml"/>
  <Override PartName="/ppt/charts/chart40.xml" ContentType="application/vnd.openxmlformats-officedocument.drawingml.chart+xml"/>
  <Override PartName="/ppt/drawings/drawing31.xml" ContentType="application/vnd.openxmlformats-officedocument.drawingml.chartshapes+xml"/>
  <Override PartName="/ppt/charts/chart41.xml" ContentType="application/vnd.openxmlformats-officedocument.drawingml.chart+xml"/>
  <Override PartName="/ppt/drawings/drawing3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14" r:id="rId3"/>
    <p:sldId id="315" r:id="rId4"/>
    <p:sldId id="316" r:id="rId5"/>
    <p:sldId id="317" r:id="rId6"/>
    <p:sldId id="318" r:id="rId7"/>
    <p:sldId id="319" r:id="rId8"/>
    <p:sldId id="363" r:id="rId9"/>
    <p:sldId id="359" r:id="rId10"/>
    <p:sldId id="364" r:id="rId11"/>
    <p:sldId id="369" r:id="rId12"/>
    <p:sldId id="365" r:id="rId13"/>
    <p:sldId id="370" r:id="rId14"/>
    <p:sldId id="393" r:id="rId15"/>
    <p:sldId id="394" r:id="rId16"/>
    <p:sldId id="325" r:id="rId17"/>
    <p:sldId id="375" r:id="rId18"/>
    <p:sldId id="376" r:id="rId19"/>
    <p:sldId id="327" r:id="rId20"/>
    <p:sldId id="331" r:id="rId21"/>
    <p:sldId id="332" r:id="rId22"/>
    <p:sldId id="395" r:id="rId23"/>
    <p:sldId id="334" r:id="rId24"/>
    <p:sldId id="377" r:id="rId25"/>
    <p:sldId id="343" r:id="rId26"/>
    <p:sldId id="396" r:id="rId27"/>
    <p:sldId id="382" r:id="rId28"/>
    <p:sldId id="391" r:id="rId29"/>
    <p:sldId id="310" r:id="rId30"/>
    <p:sldId id="324" r:id="rId31"/>
    <p:sldId id="387" r:id="rId32"/>
    <p:sldId id="388" r:id="rId33"/>
    <p:sldId id="338" r:id="rId34"/>
    <p:sldId id="389" r:id="rId35"/>
    <p:sldId id="347" r:id="rId36"/>
    <p:sldId id="348" r:id="rId37"/>
    <p:sldId id="349" r:id="rId38"/>
    <p:sldId id="350" r:id="rId39"/>
    <p:sldId id="390" r:id="rId40"/>
    <p:sldId id="352" r:id="rId41"/>
    <p:sldId id="353" r:id="rId42"/>
    <p:sldId id="354" r:id="rId43"/>
    <p:sldId id="355" r:id="rId44"/>
    <p:sldId id="356" r:id="rId45"/>
    <p:sldId id="357" r:id="rId46"/>
    <p:sldId id="380" r:id="rId47"/>
    <p:sldId id="381" r:id="rId48"/>
    <p:sldId id="358" r:id="rId49"/>
    <p:sldId id="341" r:id="rId50"/>
    <p:sldId id="386" r:id="rId51"/>
    <p:sldId id="385" r:id="rId52"/>
    <p:sldId id="392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../embeddings/oleObject1.bin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../embeddings/oleObject2.bin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9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0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1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Users\OS%20Dr%20Ivan%20Merz\Desktop\STATISTIKA%20za%20Sjednicu\STATISTIKA%20ZA%20WEB%202016-2017\Statistika%20kraj%20nastavne%20godine%202016_17_kona&#269;na%20verzija.xls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2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../embeddings/oleObject3.bin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C:\Users\OS%20Dr%20Ivan%20Merz\Desktop\STATISTIKA%20za%20Sjednicu\STATISTIKA%20ZA%20WEB%202016-2017\Statistika%20kraj%20nastavne%20godine%202016_17_kona&#269;na%20verzija.xls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14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15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16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_Worksheet17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Microsoft_Excel_Worksheet18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Microsoft_Excel_Worksheet19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Microsoft_Excel_Worksheet20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package" Target="../embeddings/Microsoft_Excel_Worksheet21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package" Target="../embeddings/Microsoft_Excel_Worksheet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package" Target="../embeddings/Microsoft_Excel_Worksheet23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3.xml"/><Relationship Id="rId1" Type="http://schemas.openxmlformats.org/officeDocument/2006/relationships/package" Target="../embeddings/Microsoft_Excel_Worksheet24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4.xml"/><Relationship Id="rId1" Type="http://schemas.openxmlformats.org/officeDocument/2006/relationships/package" Target="../embeddings/Microsoft_Excel_Worksheet25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5.xml"/><Relationship Id="rId1" Type="http://schemas.openxmlformats.org/officeDocument/2006/relationships/package" Target="../embeddings/Microsoft_Excel_Worksheet26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6.xml"/><Relationship Id="rId1" Type="http://schemas.openxmlformats.org/officeDocument/2006/relationships/package" Target="../embeddings/Microsoft_Excel_Worksheet27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7.xml"/><Relationship Id="rId1" Type="http://schemas.openxmlformats.org/officeDocument/2006/relationships/package" Target="../embeddings/Microsoft_Excel_Worksheet29.xlsx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8.xml"/><Relationship Id="rId1" Type="http://schemas.openxmlformats.org/officeDocument/2006/relationships/oleObject" Target="../embeddings/oleObject4.bin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9.xml"/><Relationship Id="rId1" Type="http://schemas.openxmlformats.org/officeDocument/2006/relationships/oleObject" Target="../embeddings/oleObject5.bin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0.xml"/><Relationship Id="rId1" Type="http://schemas.openxmlformats.org/officeDocument/2006/relationships/package" Target="../embeddings/Microsoft_Excel_Worksheet30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S%20Dr%20Ivan%20Merz\Documents\STATISTIKA\STATISTIKA%20PREZENTACIJE\STATISTIKA%20PREZENTACIJE%20%202016-2017\Statistika%20kraj%20nastavne%20godine%202016_17.xls" TargetMode="Externa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1.xml"/><Relationship Id="rId1" Type="http://schemas.openxmlformats.org/officeDocument/2006/relationships/package" Target="../embeddings/Microsoft_Excel_Worksheet31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2.xml"/><Relationship Id="rId1" Type="http://schemas.openxmlformats.org/officeDocument/2006/relationships/oleObject" Target="../embeddings/oleObject6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OS%20Dr%20Ivan%20Merz\Desktop\STATISTIKA%20za%20Sjednicu\STATISTIKA%20ZA%20WEB%202016-2017\Statistika%20kraj%20nastavne%20godine%202016_17_kona&#269;na%20verzij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/>
              <a:t>Izostanci po razredima</a:t>
            </a:r>
          </a:p>
        </c:rich>
      </c:tx>
      <c:layout>
        <c:manualLayout>
          <c:xMode val="edge"/>
          <c:yMode val="edge"/>
          <c:x val="0.36214840332458448"/>
          <c:y val="2.75455672207640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'IZOSTANCI UČENIKA 1-4'!$A$7:$A$16</c:f>
              <c:strCache>
                <c:ptCount val="10"/>
                <c:pt idx="0">
                  <c:v>1A</c:v>
                </c:pt>
                <c:pt idx="1">
                  <c:v>1B</c:v>
                </c:pt>
                <c:pt idx="2">
                  <c:v>2A</c:v>
                </c:pt>
                <c:pt idx="3">
                  <c:v>2B</c:v>
                </c:pt>
                <c:pt idx="4">
                  <c:v>3A</c:v>
                </c:pt>
                <c:pt idx="5">
                  <c:v>3B</c:v>
                </c:pt>
                <c:pt idx="6">
                  <c:v>3C</c:v>
                </c:pt>
                <c:pt idx="7">
                  <c:v>4A</c:v>
                </c:pt>
                <c:pt idx="8">
                  <c:v>4B</c:v>
                </c:pt>
                <c:pt idx="9">
                  <c:v>4C</c:v>
                </c:pt>
              </c:strCache>
            </c:strRef>
          </c:cat>
          <c:val>
            <c:numRef>
              <c:f>'IZOSTANCI UČENIKA 1-4'!$C$7:$C$16</c:f>
              <c:numCache>
                <c:formatCode>General</c:formatCode>
                <c:ptCount val="10"/>
                <c:pt idx="0">
                  <c:v>851</c:v>
                </c:pt>
                <c:pt idx="1">
                  <c:v>497</c:v>
                </c:pt>
                <c:pt idx="2">
                  <c:v>815</c:v>
                </c:pt>
                <c:pt idx="3">
                  <c:v>654</c:v>
                </c:pt>
                <c:pt idx="4">
                  <c:v>1117</c:v>
                </c:pt>
                <c:pt idx="5">
                  <c:v>927</c:v>
                </c:pt>
                <c:pt idx="6">
                  <c:v>807</c:v>
                </c:pt>
                <c:pt idx="7">
                  <c:v>1001</c:v>
                </c:pt>
                <c:pt idx="8">
                  <c:v>668</c:v>
                </c:pt>
                <c:pt idx="9">
                  <c:v>599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918912"/>
        <c:axId val="141138688"/>
      </c:barChart>
      <c:catAx>
        <c:axId val="2269189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hr-HR" sz="1200"/>
                  <a:t>Razredi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sr-Latn-RS"/>
          </a:p>
        </c:txPr>
        <c:crossAx val="141138688"/>
        <c:crosses val="autoZero"/>
        <c:auto val="1"/>
        <c:lblAlgn val="ctr"/>
        <c:lblOffset val="100"/>
        <c:noMultiLvlLbl val="0"/>
      </c:catAx>
      <c:valAx>
        <c:axId val="1411386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hr-HR" sz="1200"/>
                  <a:t>Ukupan broj sati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r-Latn-RS"/>
          </a:p>
        </c:txPr>
        <c:crossAx val="2269189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919608611270444E-2"/>
          <c:y val="0.19354838709677419"/>
          <c:w val="0.87931133184192245"/>
          <c:h val="0.6822580645161290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6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'PROSJECI-RAZREDNA'!$B$3:$K$3</c:f>
              <c:strCache>
                <c:ptCount val="10"/>
                <c:pt idx="0">
                  <c:v>1A</c:v>
                </c:pt>
                <c:pt idx="1">
                  <c:v>1B</c:v>
                </c:pt>
                <c:pt idx="2">
                  <c:v>2A</c:v>
                </c:pt>
                <c:pt idx="3">
                  <c:v>2B</c:v>
                </c:pt>
                <c:pt idx="4">
                  <c:v>3A</c:v>
                </c:pt>
                <c:pt idx="5">
                  <c:v>3B</c:v>
                </c:pt>
                <c:pt idx="6">
                  <c:v>3C</c:v>
                </c:pt>
                <c:pt idx="7">
                  <c:v>4A</c:v>
                </c:pt>
                <c:pt idx="8">
                  <c:v>4B</c:v>
                </c:pt>
                <c:pt idx="9">
                  <c:v>4C</c:v>
                </c:pt>
              </c:strCache>
            </c:strRef>
          </c:cat>
          <c:val>
            <c:numRef>
              <c:f>'PROSJECI-RAZREDNA'!$B$6:$K$6</c:f>
              <c:numCache>
                <c:formatCode>0.00</c:formatCode>
                <c:ptCount val="10"/>
                <c:pt idx="0">
                  <c:v>4.93</c:v>
                </c:pt>
                <c:pt idx="1">
                  <c:v>4.7699999999999996</c:v>
                </c:pt>
                <c:pt idx="2">
                  <c:v>4.5199999999999996</c:v>
                </c:pt>
                <c:pt idx="3">
                  <c:v>4.76</c:v>
                </c:pt>
                <c:pt idx="4">
                  <c:v>4.43</c:v>
                </c:pt>
                <c:pt idx="5">
                  <c:v>4.57</c:v>
                </c:pt>
                <c:pt idx="6">
                  <c:v>4.62</c:v>
                </c:pt>
                <c:pt idx="7">
                  <c:v>4.53</c:v>
                </c:pt>
                <c:pt idx="8">
                  <c:v>4.5999999999999996</c:v>
                </c:pt>
                <c:pt idx="9">
                  <c:v>4.63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368896"/>
        <c:axId val="220051648"/>
      </c:barChart>
      <c:catAx>
        <c:axId val="843688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2200516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0051648"/>
        <c:scaling>
          <c:orientation val="minMax"/>
          <c:max val="5"/>
          <c:min val="4.3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lgDash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84368896"/>
        <c:crosses val="autoZero"/>
        <c:crossBetween val="between"/>
        <c:majorUnit val="0.1"/>
        <c:minorUnit val="0.1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6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R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919608611270444E-2"/>
          <c:y val="0.19354838709677419"/>
          <c:w val="0.87931133184192245"/>
          <c:h val="0.6822580645161290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6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'[Statistika kraj nastavne godine 2016_17_korigirana verzija.xls]PROSJECI-RAZREDNA'!$B$3:$K$3</c:f>
              <c:strCache>
                <c:ptCount val="10"/>
                <c:pt idx="0">
                  <c:v>1A</c:v>
                </c:pt>
                <c:pt idx="1">
                  <c:v>1B</c:v>
                </c:pt>
                <c:pt idx="2">
                  <c:v>2A</c:v>
                </c:pt>
                <c:pt idx="3">
                  <c:v>2B</c:v>
                </c:pt>
                <c:pt idx="4">
                  <c:v>3A</c:v>
                </c:pt>
                <c:pt idx="5">
                  <c:v>3B</c:v>
                </c:pt>
                <c:pt idx="6">
                  <c:v>3C</c:v>
                </c:pt>
                <c:pt idx="7">
                  <c:v>4A</c:v>
                </c:pt>
                <c:pt idx="8">
                  <c:v>4B</c:v>
                </c:pt>
                <c:pt idx="9">
                  <c:v>4C</c:v>
                </c:pt>
              </c:strCache>
            </c:strRef>
          </c:cat>
          <c:val>
            <c:numRef>
              <c:f>'[Statistika kraj nastavne godine 2016_17_korigirana verzija.xls]PROSJECI-RAZREDNA'!$B$5:$K$5</c:f>
              <c:numCache>
                <c:formatCode>0.00</c:formatCode>
                <c:ptCount val="10"/>
                <c:pt idx="0">
                  <c:v>4.8600000000000003</c:v>
                </c:pt>
                <c:pt idx="1">
                  <c:v>4.8099999999999996</c:v>
                </c:pt>
                <c:pt idx="2">
                  <c:v>4.22</c:v>
                </c:pt>
                <c:pt idx="3">
                  <c:v>4.62</c:v>
                </c:pt>
                <c:pt idx="4">
                  <c:v>4.57</c:v>
                </c:pt>
                <c:pt idx="5">
                  <c:v>4.78</c:v>
                </c:pt>
                <c:pt idx="6">
                  <c:v>4.29</c:v>
                </c:pt>
                <c:pt idx="7">
                  <c:v>4.42</c:v>
                </c:pt>
                <c:pt idx="8">
                  <c:v>4.05</c:v>
                </c:pt>
                <c:pt idx="9">
                  <c:v>4.42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334144"/>
        <c:axId val="267642560"/>
      </c:barChart>
      <c:catAx>
        <c:axId val="1393341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2676425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7642560"/>
        <c:scaling>
          <c:orientation val="minMax"/>
          <c:max val="5"/>
          <c:min val="4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lgDash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139334144"/>
        <c:crosses val="autoZero"/>
        <c:crossBetween val="between"/>
        <c:majorUnit val="0.1"/>
        <c:minorUnit val="0.1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6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R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011580697266407E-2"/>
          <c:y val="0.18668845966960138"/>
          <c:w val="0.87816190526435123"/>
          <c:h val="0.6931823676427807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6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'[Statistika kraj nastavne godine 2016_17_korigirana verzija.xls]PROSJECI-RAZREDNA'!$B$3:$K$3</c:f>
              <c:strCache>
                <c:ptCount val="10"/>
                <c:pt idx="0">
                  <c:v>1A</c:v>
                </c:pt>
                <c:pt idx="1">
                  <c:v>1B</c:v>
                </c:pt>
                <c:pt idx="2">
                  <c:v>2A</c:v>
                </c:pt>
                <c:pt idx="3">
                  <c:v>2B</c:v>
                </c:pt>
                <c:pt idx="4">
                  <c:v>3A</c:v>
                </c:pt>
                <c:pt idx="5">
                  <c:v>3B</c:v>
                </c:pt>
                <c:pt idx="6">
                  <c:v>3C</c:v>
                </c:pt>
                <c:pt idx="7">
                  <c:v>4A</c:v>
                </c:pt>
                <c:pt idx="8">
                  <c:v>4B</c:v>
                </c:pt>
                <c:pt idx="9">
                  <c:v>4C</c:v>
                </c:pt>
              </c:strCache>
            </c:strRef>
          </c:cat>
          <c:val>
            <c:numRef>
              <c:f>'[Statistika kraj nastavne godine 2016_17_korigirana verzija.xls]PROSJECI-RAZREDNA'!$B$7:$K$7</c:f>
              <c:numCache>
                <c:formatCode>0.00</c:formatCode>
                <c:ptCount val="10"/>
                <c:pt idx="0">
                  <c:v>5</c:v>
                </c:pt>
                <c:pt idx="1">
                  <c:v>4.93</c:v>
                </c:pt>
                <c:pt idx="2">
                  <c:v>4.4800000000000004</c:v>
                </c:pt>
                <c:pt idx="3">
                  <c:v>4.67</c:v>
                </c:pt>
                <c:pt idx="4">
                  <c:v>4.4800000000000004</c:v>
                </c:pt>
                <c:pt idx="5">
                  <c:v>4.91</c:v>
                </c:pt>
                <c:pt idx="6">
                  <c:v>4.71</c:v>
                </c:pt>
                <c:pt idx="7">
                  <c:v>4.58</c:v>
                </c:pt>
                <c:pt idx="8">
                  <c:v>4.4000000000000004</c:v>
                </c:pt>
                <c:pt idx="9">
                  <c:v>4.68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388864"/>
        <c:axId val="267644864"/>
      </c:barChart>
      <c:catAx>
        <c:axId val="843888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267644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7644864"/>
        <c:scaling>
          <c:orientation val="minMax"/>
          <c:max val="5"/>
          <c:min val="4.3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lgDash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84388864"/>
        <c:crosses val="autoZero"/>
        <c:crossBetween val="between"/>
        <c:majorUnit val="0.1"/>
        <c:minorUnit val="0.1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6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R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919608611270444E-2"/>
          <c:y val="0.19354838709677419"/>
          <c:w val="0.87931133184192245"/>
          <c:h val="0.6822580645161290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6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'PROSJECI-RAZREDNA'!$B$3:$K$3</c:f>
              <c:strCache>
                <c:ptCount val="10"/>
                <c:pt idx="0">
                  <c:v>1A</c:v>
                </c:pt>
                <c:pt idx="1">
                  <c:v>1B</c:v>
                </c:pt>
                <c:pt idx="2">
                  <c:v>2A</c:v>
                </c:pt>
                <c:pt idx="3">
                  <c:v>2B</c:v>
                </c:pt>
                <c:pt idx="4">
                  <c:v>3A</c:v>
                </c:pt>
                <c:pt idx="5">
                  <c:v>3B</c:v>
                </c:pt>
                <c:pt idx="6">
                  <c:v>3C</c:v>
                </c:pt>
                <c:pt idx="7">
                  <c:v>4A</c:v>
                </c:pt>
                <c:pt idx="8">
                  <c:v>4B</c:v>
                </c:pt>
                <c:pt idx="9">
                  <c:v>4C</c:v>
                </c:pt>
              </c:strCache>
            </c:strRef>
          </c:cat>
          <c:val>
            <c:numRef>
              <c:f>'PROSJECI-RAZREDNA'!$B$11:$K$11</c:f>
              <c:numCache>
                <c:formatCode>0.00</c:formatCode>
                <c:ptCount val="10"/>
                <c:pt idx="0">
                  <c:v>5</c:v>
                </c:pt>
                <c:pt idx="1">
                  <c:v>4.83</c:v>
                </c:pt>
                <c:pt idx="2">
                  <c:v>4.5199999999999996</c:v>
                </c:pt>
                <c:pt idx="3">
                  <c:v>4.71</c:v>
                </c:pt>
                <c:pt idx="4">
                  <c:v>4.6100000000000003</c:v>
                </c:pt>
                <c:pt idx="5">
                  <c:v>4.57</c:v>
                </c:pt>
                <c:pt idx="6">
                  <c:v>4.57</c:v>
                </c:pt>
                <c:pt idx="7">
                  <c:v>4.79</c:v>
                </c:pt>
                <c:pt idx="8">
                  <c:v>4.45</c:v>
                </c:pt>
                <c:pt idx="9">
                  <c:v>4.63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389376"/>
        <c:axId val="276333696"/>
      </c:barChart>
      <c:catAx>
        <c:axId val="843893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276333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76333696"/>
        <c:scaling>
          <c:orientation val="minMax"/>
          <c:max val="5"/>
          <c:min val="4.3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lgDash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84389376"/>
        <c:crosses val="autoZero"/>
        <c:crossBetween val="between"/>
        <c:majorUnit val="0.1"/>
        <c:minorUnit val="0.1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6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R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919608611270444E-2"/>
          <c:y val="0.19354838709677419"/>
          <c:w val="0.87931133184192245"/>
          <c:h val="0.6822580645161290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6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'PROSJECI-RAZREDNA'!$B$3:$K$3</c:f>
              <c:strCache>
                <c:ptCount val="10"/>
                <c:pt idx="0">
                  <c:v>1A</c:v>
                </c:pt>
                <c:pt idx="1">
                  <c:v>1B</c:v>
                </c:pt>
                <c:pt idx="2">
                  <c:v>2A</c:v>
                </c:pt>
                <c:pt idx="3">
                  <c:v>2B</c:v>
                </c:pt>
                <c:pt idx="4">
                  <c:v>3A</c:v>
                </c:pt>
                <c:pt idx="5">
                  <c:v>3B</c:v>
                </c:pt>
                <c:pt idx="6">
                  <c:v>3C</c:v>
                </c:pt>
                <c:pt idx="7">
                  <c:v>4A</c:v>
                </c:pt>
                <c:pt idx="8">
                  <c:v>4B</c:v>
                </c:pt>
                <c:pt idx="9">
                  <c:v>4C</c:v>
                </c:pt>
              </c:strCache>
            </c:strRef>
          </c:cat>
          <c:val>
            <c:numRef>
              <c:f>'PROSJECI-RAZREDNA'!$B$10:$K$10</c:f>
              <c:numCache>
                <c:formatCode>0.00</c:formatCode>
                <c:ptCount val="10"/>
                <c:pt idx="0">
                  <c:v>5</c:v>
                </c:pt>
                <c:pt idx="1">
                  <c:v>5</c:v>
                </c:pt>
                <c:pt idx="2">
                  <c:v>4.91</c:v>
                </c:pt>
                <c:pt idx="3">
                  <c:v>4.95</c:v>
                </c:pt>
                <c:pt idx="4">
                  <c:v>5</c:v>
                </c:pt>
                <c:pt idx="5">
                  <c:v>4.96</c:v>
                </c:pt>
                <c:pt idx="6">
                  <c:v>5</c:v>
                </c:pt>
                <c:pt idx="7">
                  <c:v>4.84</c:v>
                </c:pt>
                <c:pt idx="8">
                  <c:v>5</c:v>
                </c:pt>
                <c:pt idx="9">
                  <c:v>4.8899999999999997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121664"/>
        <c:axId val="276336000"/>
      </c:barChart>
      <c:catAx>
        <c:axId val="1391216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2763360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76336000"/>
        <c:scaling>
          <c:orientation val="minMax"/>
          <c:max val="5"/>
          <c:min val="4.5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lgDash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139121664"/>
        <c:crosses val="autoZero"/>
        <c:crossBetween val="between"/>
        <c:majorUnit val="0.1"/>
        <c:minorUnit val="0.1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6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R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688073394495417E-2"/>
          <c:y val="0.1435483870967742"/>
          <c:w val="0.87614678899082565"/>
          <c:h val="0.733870967741935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6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'PROSJECI-RAZREDNA'!$B$3:$K$3</c:f>
              <c:strCache>
                <c:ptCount val="10"/>
                <c:pt idx="0">
                  <c:v>1A</c:v>
                </c:pt>
                <c:pt idx="1">
                  <c:v>1B</c:v>
                </c:pt>
                <c:pt idx="2">
                  <c:v>2A</c:v>
                </c:pt>
                <c:pt idx="3">
                  <c:v>2B</c:v>
                </c:pt>
                <c:pt idx="4">
                  <c:v>3A</c:v>
                </c:pt>
                <c:pt idx="5">
                  <c:v>3B</c:v>
                </c:pt>
                <c:pt idx="6">
                  <c:v>3C</c:v>
                </c:pt>
                <c:pt idx="7">
                  <c:v>4A</c:v>
                </c:pt>
                <c:pt idx="8">
                  <c:v>4B</c:v>
                </c:pt>
                <c:pt idx="9">
                  <c:v>4C</c:v>
                </c:pt>
              </c:strCache>
            </c:strRef>
          </c:cat>
          <c:val>
            <c:numRef>
              <c:f>'PROSJECI-RAZREDNA'!$B$9:$K$9</c:f>
              <c:numCache>
                <c:formatCode>0.00</c:formatCode>
                <c:ptCount val="10"/>
                <c:pt idx="0">
                  <c:v>5</c:v>
                </c:pt>
                <c:pt idx="1">
                  <c:v>4.9000000000000004</c:v>
                </c:pt>
                <c:pt idx="2">
                  <c:v>4.96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4.95</c:v>
                </c:pt>
                <c:pt idx="9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682816"/>
        <c:axId val="276339456"/>
      </c:barChart>
      <c:catAx>
        <c:axId val="1396828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2763394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76339456"/>
        <c:scaling>
          <c:orientation val="minMax"/>
          <c:max val="5"/>
          <c:min val="4.5999999999999996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lgDash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139682816"/>
        <c:crosses val="autoZero"/>
        <c:crossBetween val="between"/>
        <c:majorUnit val="0.1"/>
        <c:minorUnit val="0.1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6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R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514916330111828E-2"/>
          <c:y val="0.15559157212317667"/>
          <c:w val="0.87757486098781479"/>
          <c:h val="0.7260940032414910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6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'PROSJECI-RAZREDNA'!$B$3:$K$3</c:f>
              <c:strCache>
                <c:ptCount val="10"/>
                <c:pt idx="0">
                  <c:v>1A</c:v>
                </c:pt>
                <c:pt idx="1">
                  <c:v>1B</c:v>
                </c:pt>
                <c:pt idx="2">
                  <c:v>2A</c:v>
                </c:pt>
                <c:pt idx="3">
                  <c:v>2B</c:v>
                </c:pt>
                <c:pt idx="4">
                  <c:v>3A</c:v>
                </c:pt>
                <c:pt idx="5">
                  <c:v>3B</c:v>
                </c:pt>
                <c:pt idx="6">
                  <c:v>3C</c:v>
                </c:pt>
                <c:pt idx="7">
                  <c:v>4A</c:v>
                </c:pt>
                <c:pt idx="8">
                  <c:v>4B</c:v>
                </c:pt>
                <c:pt idx="9">
                  <c:v>4C</c:v>
                </c:pt>
              </c:strCache>
            </c:strRef>
          </c:cat>
          <c:val>
            <c:numRef>
              <c:f>'PROSJECI-RAZREDNA'!$B$8:$K$8</c:f>
              <c:numCache>
                <c:formatCode>0.00</c:formatCode>
                <c:ptCount val="10"/>
                <c:pt idx="0">
                  <c:v>5</c:v>
                </c:pt>
                <c:pt idx="1">
                  <c:v>4.96</c:v>
                </c:pt>
                <c:pt idx="2">
                  <c:v>4.91</c:v>
                </c:pt>
                <c:pt idx="3">
                  <c:v>5</c:v>
                </c:pt>
                <c:pt idx="4">
                  <c:v>5</c:v>
                </c:pt>
                <c:pt idx="5">
                  <c:v>4.91</c:v>
                </c:pt>
                <c:pt idx="6">
                  <c:v>4.95</c:v>
                </c:pt>
                <c:pt idx="7">
                  <c:v>5</c:v>
                </c:pt>
                <c:pt idx="8">
                  <c:v>5</c:v>
                </c:pt>
                <c:pt idx="9">
                  <c:v>4.95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2318080"/>
        <c:axId val="193150272"/>
      </c:barChart>
      <c:catAx>
        <c:axId val="2223180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1931502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3150272"/>
        <c:scaling>
          <c:orientation val="minMax"/>
          <c:max val="5"/>
          <c:min val="4.5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lgDash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222318080"/>
        <c:crosses val="autoZero"/>
        <c:crossBetween val="between"/>
        <c:majorUnit val="0.1"/>
        <c:minorUnit val="0.1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6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RS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775013776714639E-2"/>
          <c:y val="0.19547672931764418"/>
          <c:w val="0.87600508350959494"/>
          <c:h val="0.6898228381705293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6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'PROSJECI-RAZREDNA'!$B$3:$K$3</c:f>
              <c:strCache>
                <c:ptCount val="10"/>
                <c:pt idx="0">
                  <c:v>1A</c:v>
                </c:pt>
                <c:pt idx="1">
                  <c:v>1B</c:v>
                </c:pt>
                <c:pt idx="2">
                  <c:v>2A</c:v>
                </c:pt>
                <c:pt idx="3">
                  <c:v>2B</c:v>
                </c:pt>
                <c:pt idx="4">
                  <c:v>3A</c:v>
                </c:pt>
                <c:pt idx="5">
                  <c:v>3B</c:v>
                </c:pt>
                <c:pt idx="6">
                  <c:v>3C</c:v>
                </c:pt>
                <c:pt idx="7">
                  <c:v>4A</c:v>
                </c:pt>
                <c:pt idx="8">
                  <c:v>4B</c:v>
                </c:pt>
                <c:pt idx="9">
                  <c:v>4C</c:v>
                </c:pt>
              </c:strCache>
            </c:strRef>
          </c:cat>
          <c:val>
            <c:numRef>
              <c:f>'PROSJECI-RAZREDNA'!$B$12:$K$12</c:f>
              <c:numCache>
                <c:formatCode>0.00</c:formatCode>
                <c:ptCount val="10"/>
                <c:pt idx="0">
                  <c:v>5</c:v>
                </c:pt>
                <c:pt idx="1">
                  <c:v>5</c:v>
                </c:pt>
                <c:pt idx="2">
                  <c:v>4.9400000000000004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123200"/>
        <c:axId val="276381696"/>
      </c:barChart>
      <c:catAx>
        <c:axId val="139123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276381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76381696"/>
        <c:scaling>
          <c:orientation val="minMax"/>
          <c:max val="5"/>
          <c:min val="4.5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lgDash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139123200"/>
        <c:crosses val="autoZero"/>
        <c:crossBetween val="between"/>
        <c:majorUnit val="0.1"/>
        <c:minorUnit val="0.1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6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RS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688073394495417E-2"/>
          <c:y val="0.15032703726102503"/>
          <c:w val="0.87614678899082565"/>
          <c:h val="0.7581711444469089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6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'[Statistika kraj nastavne godine 2016_17_korigirana verzija.xls]PROSJECI-RAZREDNA'!$I$3:$K$3</c:f>
              <c:strCache>
                <c:ptCount val="3"/>
                <c:pt idx="0">
                  <c:v>4A</c:v>
                </c:pt>
                <c:pt idx="1">
                  <c:v>4B</c:v>
                </c:pt>
                <c:pt idx="2">
                  <c:v>4C</c:v>
                </c:pt>
              </c:strCache>
            </c:strRef>
          </c:cat>
          <c:val>
            <c:numRef>
              <c:f>'[Statistika kraj nastavne godine 2016_17_korigirana verzija.xls]PROSJECI-RAZREDNA'!$I$13:$K$13</c:f>
              <c:numCache>
                <c:formatCode>0.00</c:formatCode>
                <c:ptCount val="3"/>
                <c:pt idx="0">
                  <c:v>4.7300000000000004</c:v>
                </c:pt>
                <c:pt idx="1">
                  <c:v>4.4000000000000004</c:v>
                </c:pt>
                <c:pt idx="2">
                  <c:v>4.75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163136"/>
        <c:axId val="276383424"/>
      </c:barChart>
      <c:catAx>
        <c:axId val="1391631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2763834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76383424"/>
        <c:scaling>
          <c:orientation val="minMax"/>
          <c:max val="5"/>
          <c:min val="4.3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lgDash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139163136"/>
        <c:crosses val="autoZero"/>
        <c:crossBetween val="between"/>
        <c:majorUnit val="0.1"/>
        <c:minorUnit val="0.1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6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RS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165029179451667E-2"/>
          <c:y val="0.15024244484744551"/>
          <c:w val="0.87743511668984098"/>
          <c:h val="0.7285950820021281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6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'PROSJECI-RAZREDNA'!$I$3:$K$3</c:f>
              <c:strCache>
                <c:ptCount val="3"/>
                <c:pt idx="0">
                  <c:v>4A</c:v>
                </c:pt>
                <c:pt idx="1">
                  <c:v>4B</c:v>
                </c:pt>
                <c:pt idx="2">
                  <c:v>4C</c:v>
                </c:pt>
              </c:strCache>
            </c:strRef>
          </c:cat>
          <c:val>
            <c:numRef>
              <c:f>'PROSJECI-RAZREDNA'!$I$14:$K$14</c:f>
              <c:numCache>
                <c:formatCode>0.00</c:formatCode>
                <c:ptCount val="3"/>
                <c:pt idx="0">
                  <c:v>4.88</c:v>
                </c:pt>
                <c:pt idx="1">
                  <c:v>4.75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334656"/>
        <c:axId val="276385728"/>
      </c:barChart>
      <c:catAx>
        <c:axId val="1393346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2763857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76385728"/>
        <c:scaling>
          <c:orientation val="minMax"/>
          <c:max val="5"/>
          <c:min val="4.5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lgDash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139334656"/>
        <c:crosses val="autoZero"/>
        <c:crossBetween val="between"/>
        <c:majorUnit val="0.1"/>
        <c:minorUnit val="0.1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6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R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/>
              <a:t>Izostanci po učeniku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9559884977613104E-2"/>
          <c:y val="2.4228171122501158E-2"/>
          <c:w val="0.79173459935155166"/>
          <c:h val="0.67542229115566477"/>
        </c:manualLayout>
      </c:layout>
      <c:barChart>
        <c:barDir val="col"/>
        <c:grouping val="stacked"/>
        <c:varyColors val="0"/>
        <c:ser>
          <c:idx val="0"/>
          <c:order val="0"/>
          <c:tx>
            <c:v>Opravdani sati</c:v>
          </c:tx>
          <c:invertIfNegative val="0"/>
          <c:cat>
            <c:strRef>
              <c:f>'IZOSTANCI UČENIKA 1-4'!$A$7:$A$16</c:f>
              <c:strCache>
                <c:ptCount val="10"/>
                <c:pt idx="0">
                  <c:v>1A</c:v>
                </c:pt>
                <c:pt idx="1">
                  <c:v>1B</c:v>
                </c:pt>
                <c:pt idx="2">
                  <c:v>2A</c:v>
                </c:pt>
                <c:pt idx="3">
                  <c:v>2B</c:v>
                </c:pt>
                <c:pt idx="4">
                  <c:v>3A</c:v>
                </c:pt>
                <c:pt idx="5">
                  <c:v>3B</c:v>
                </c:pt>
                <c:pt idx="6">
                  <c:v>3C</c:v>
                </c:pt>
                <c:pt idx="7">
                  <c:v>4A</c:v>
                </c:pt>
                <c:pt idx="8">
                  <c:v>4B</c:v>
                </c:pt>
                <c:pt idx="9">
                  <c:v>4C</c:v>
                </c:pt>
              </c:strCache>
            </c:strRef>
          </c:cat>
          <c:val>
            <c:numRef>
              <c:f>'IZOSTANCI UČENIKA 1-4'!$G$7:$G$16</c:f>
              <c:numCache>
                <c:formatCode>0</c:formatCode>
                <c:ptCount val="10"/>
                <c:pt idx="0">
                  <c:v>29.344827586206897</c:v>
                </c:pt>
                <c:pt idx="1">
                  <c:v>17.137931034482758</c:v>
                </c:pt>
                <c:pt idx="2">
                  <c:v>35.434782608695649</c:v>
                </c:pt>
                <c:pt idx="3">
                  <c:v>31.142857142857142</c:v>
                </c:pt>
                <c:pt idx="4">
                  <c:v>48.565217391304351</c:v>
                </c:pt>
                <c:pt idx="5">
                  <c:v>40.304347826086953</c:v>
                </c:pt>
                <c:pt idx="6">
                  <c:v>36.68181818181818</c:v>
                </c:pt>
                <c:pt idx="7">
                  <c:v>52.684210526315788</c:v>
                </c:pt>
                <c:pt idx="8">
                  <c:v>33.200000000000003</c:v>
                </c:pt>
                <c:pt idx="9">
                  <c:v>31.526315789473685</c:v>
                </c:pt>
              </c:numCache>
            </c:numRef>
          </c:val>
        </c:ser>
        <c:ser>
          <c:idx val="1"/>
          <c:order val="1"/>
          <c:tx>
            <c:v>Neopravdani sati</c:v>
          </c:tx>
          <c:invertIfNegative val="0"/>
          <c:cat>
            <c:strRef>
              <c:f>'IZOSTANCI UČENIKA 1-4'!$A$7:$A$16</c:f>
              <c:strCache>
                <c:ptCount val="10"/>
                <c:pt idx="0">
                  <c:v>1A</c:v>
                </c:pt>
                <c:pt idx="1">
                  <c:v>1B</c:v>
                </c:pt>
                <c:pt idx="2">
                  <c:v>2A</c:v>
                </c:pt>
                <c:pt idx="3">
                  <c:v>2B</c:v>
                </c:pt>
                <c:pt idx="4">
                  <c:v>3A</c:v>
                </c:pt>
                <c:pt idx="5">
                  <c:v>3B</c:v>
                </c:pt>
                <c:pt idx="6">
                  <c:v>3C</c:v>
                </c:pt>
                <c:pt idx="7">
                  <c:v>4A</c:v>
                </c:pt>
                <c:pt idx="8">
                  <c:v>4B</c:v>
                </c:pt>
                <c:pt idx="9">
                  <c:v>4C</c:v>
                </c:pt>
              </c:strCache>
            </c:strRef>
          </c:cat>
          <c:val>
            <c:numRef>
              <c:f>'IZOSTANCI UČENIKA 1-4'!$H$7:$H$16</c:f>
              <c:numCache>
                <c:formatCode>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0.2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71087104"/>
        <c:axId val="211597504"/>
      </c:barChart>
      <c:catAx>
        <c:axId val="271087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hr-HR" sz="1100"/>
                  <a:t>Razredi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sr-Latn-RS"/>
          </a:p>
        </c:txPr>
        <c:crossAx val="211597504"/>
        <c:crosses val="autoZero"/>
        <c:auto val="1"/>
        <c:lblAlgn val="ctr"/>
        <c:lblOffset val="100"/>
        <c:noMultiLvlLbl val="0"/>
      </c:catAx>
      <c:valAx>
        <c:axId val="2115975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hr-HR" sz="1200"/>
                  <a:t>Sati po učeniku</a:t>
                </a:r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sr-Latn-RS"/>
          </a:p>
        </c:txPr>
        <c:crossAx val="271087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447090988626417"/>
          <c:y val="0.50261548328989203"/>
          <c:w val="0.13778215223097112"/>
          <c:h val="0.14905152453863546"/>
        </c:manualLayout>
      </c:layout>
      <c:overlay val="0"/>
      <c:spPr>
        <a:ln>
          <a:solidFill>
            <a:schemeClr val="accent1"/>
          </a:solidFill>
        </a:ln>
      </c:spPr>
      <c:txPr>
        <a:bodyPr/>
        <a:lstStyle/>
        <a:p>
          <a:pPr>
            <a:defRPr sz="1200"/>
          </a:pPr>
          <a:endParaRPr lang="sr-Latn-R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79484505078243"/>
          <c:y val="0.23510503960509702"/>
          <c:w val="0.84775181993383697"/>
          <c:h val="0.5909832159936342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2">
                <a:lumMod val="50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6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'PROSJECI-RAZREDNA'!$B$20:$K$20</c:f>
              <c:strCache>
                <c:ptCount val="10"/>
                <c:pt idx="0">
                  <c:v>1A</c:v>
                </c:pt>
                <c:pt idx="1">
                  <c:v>1B</c:v>
                </c:pt>
                <c:pt idx="2">
                  <c:v>2B</c:v>
                </c:pt>
                <c:pt idx="3">
                  <c:v>3B</c:v>
                </c:pt>
                <c:pt idx="4">
                  <c:v>4C</c:v>
                </c:pt>
                <c:pt idx="5">
                  <c:v>4A</c:v>
                </c:pt>
                <c:pt idx="6">
                  <c:v>3C</c:v>
                </c:pt>
                <c:pt idx="7">
                  <c:v>3A</c:v>
                </c:pt>
                <c:pt idx="8">
                  <c:v>2A</c:v>
                </c:pt>
                <c:pt idx="9">
                  <c:v>4B</c:v>
                </c:pt>
              </c:strCache>
            </c:strRef>
          </c:cat>
          <c:val>
            <c:numRef>
              <c:f>'PROSJECI-RAZREDNA'!$B$22:$K$22</c:f>
              <c:numCache>
                <c:formatCode>0.00</c:formatCode>
                <c:ptCount val="10"/>
                <c:pt idx="0">
                  <c:v>4.9737499999999999</c:v>
                </c:pt>
                <c:pt idx="1">
                  <c:v>4.8999999999999995</c:v>
                </c:pt>
                <c:pt idx="2">
                  <c:v>4.8387499999999992</c:v>
                </c:pt>
                <c:pt idx="3">
                  <c:v>4.8412499999999996</c:v>
                </c:pt>
                <c:pt idx="4">
                  <c:v>4.7949999999999999</c:v>
                </c:pt>
                <c:pt idx="5">
                  <c:v>4.7770000000000001</c:v>
                </c:pt>
                <c:pt idx="6">
                  <c:v>4.7675000000000001</c:v>
                </c:pt>
                <c:pt idx="7">
                  <c:v>4.7612500000000004</c:v>
                </c:pt>
                <c:pt idx="8">
                  <c:v>4.6824999999999992</c:v>
                </c:pt>
                <c:pt idx="9">
                  <c:v>4.6599999999999993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2619136"/>
        <c:axId val="211592896"/>
      </c:barChart>
      <c:catAx>
        <c:axId val="222619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Razred</a:t>
                </a:r>
              </a:p>
            </c:rich>
          </c:tx>
          <c:layout>
            <c:manualLayout>
              <c:xMode val="edge"/>
              <c:yMode val="edge"/>
              <c:x val="0.51105342477351623"/>
              <c:y val="0.9086749204580938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2115928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1592896"/>
        <c:scaling>
          <c:orientation val="minMax"/>
          <c:min val="4.5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Prosječna ocjena</a:t>
                </a:r>
              </a:p>
            </c:rich>
          </c:tx>
          <c:layout>
            <c:manualLayout>
              <c:xMode val="edge"/>
              <c:yMode val="edge"/>
              <c:x val="1.6905032032286285E-2"/>
              <c:y val="0.35616409685123768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222619136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6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RS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r-HR"/>
              <a:t>
 </a:t>
            </a:r>
          </a:p>
        </c:rich>
      </c:tx>
      <c:layout>
        <c:manualLayout>
          <c:xMode val="edge"/>
          <c:yMode val="edge"/>
          <c:x val="0.11185083805833525"/>
          <c:y val="2.974820082973499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154739221971015"/>
          <c:y val="0.1440001125000879"/>
          <c:w val="0.79294741110660538"/>
          <c:h val="0.7488005850004569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62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'PROSJECI-PREDMETNA'!$B$33:$B$51</c:f>
              <c:strCache>
                <c:ptCount val="19"/>
                <c:pt idx="0">
                  <c:v>MATEMATIKA</c:v>
                </c:pt>
                <c:pt idx="1">
                  <c:v>INFORMATIKA</c:v>
                </c:pt>
                <c:pt idx="2">
                  <c:v>HRVATSKI JEZIK</c:v>
                </c:pt>
                <c:pt idx="3">
                  <c:v>KEMIJA</c:v>
                </c:pt>
                <c:pt idx="4">
                  <c:v>BIOLOGIJA</c:v>
                </c:pt>
                <c:pt idx="5">
                  <c:v>FIZIKA</c:v>
                </c:pt>
                <c:pt idx="6">
                  <c:v>NJEMAČKI JEZIK</c:v>
                </c:pt>
                <c:pt idx="7">
                  <c:v>TALIJANSKI JEZIK</c:v>
                </c:pt>
                <c:pt idx="8">
                  <c:v>ENGLESKI JEZIK</c:v>
                </c:pt>
                <c:pt idx="9">
                  <c:v>TZK</c:v>
                </c:pt>
                <c:pt idx="10">
                  <c:v>GEOGRAFIJA</c:v>
                </c:pt>
                <c:pt idx="11">
                  <c:v>GLAZBENA KULTURA</c:v>
                </c:pt>
                <c:pt idx="12">
                  <c:v>GRČKI JEZIK</c:v>
                </c:pt>
                <c:pt idx="13">
                  <c:v>LATINSKI JEZIK</c:v>
                </c:pt>
                <c:pt idx="14">
                  <c:v>LIKOVNA KULTURA</c:v>
                </c:pt>
                <c:pt idx="15">
                  <c:v>POVIJEST</c:v>
                </c:pt>
                <c:pt idx="16">
                  <c:v>PRIRODA I DRUŠTVO</c:v>
                </c:pt>
                <c:pt idx="17">
                  <c:v>TEHNIČKA KULTURA</c:v>
                </c:pt>
                <c:pt idx="18">
                  <c:v>VJERONAUK</c:v>
                </c:pt>
              </c:strCache>
            </c:strRef>
          </c:cat>
          <c:val>
            <c:numRef>
              <c:f>'PROSJECI-PREDMETNA'!$M$33:$M$51</c:f>
              <c:numCache>
                <c:formatCode>0.00</c:formatCode>
                <c:ptCount val="19"/>
                <c:pt idx="0">
                  <c:v>4.1199999999999992</c:v>
                </c:pt>
                <c:pt idx="1">
                  <c:v>4.8719999999999999</c:v>
                </c:pt>
                <c:pt idx="2">
                  <c:v>3.9579999999999993</c:v>
                </c:pt>
                <c:pt idx="3">
                  <c:v>3.81</c:v>
                </c:pt>
                <c:pt idx="4">
                  <c:v>4.0379999999999994</c:v>
                </c:pt>
                <c:pt idx="5">
                  <c:v>4.2099999999999991</c:v>
                </c:pt>
                <c:pt idx="6">
                  <c:v>4.3970000000000002</c:v>
                </c:pt>
                <c:pt idx="7">
                  <c:v>4.6959999999999997</c:v>
                </c:pt>
                <c:pt idx="8">
                  <c:v>4.7170000000000005</c:v>
                </c:pt>
                <c:pt idx="9">
                  <c:v>4.7669999999999995</c:v>
                </c:pt>
                <c:pt idx="10">
                  <c:v>4.5179999999999989</c:v>
                </c:pt>
                <c:pt idx="11">
                  <c:v>4.9410000000000007</c:v>
                </c:pt>
                <c:pt idx="12">
                  <c:v>5</c:v>
                </c:pt>
                <c:pt idx="13">
                  <c:v>5</c:v>
                </c:pt>
                <c:pt idx="14">
                  <c:v>4.9660000000000002</c:v>
                </c:pt>
                <c:pt idx="15">
                  <c:v>4.0639999999999992</c:v>
                </c:pt>
                <c:pt idx="16">
                  <c:v>4.2180000000000009</c:v>
                </c:pt>
                <c:pt idx="17">
                  <c:v>4.8890000000000002</c:v>
                </c:pt>
                <c:pt idx="18">
                  <c:v>4.8070000000000004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849152"/>
        <c:axId val="276399808"/>
      </c:barChart>
      <c:catAx>
        <c:axId val="1408491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2763998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76399808"/>
        <c:scaling>
          <c:orientation val="minMax"/>
          <c:max val="5"/>
          <c:min val="3.5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140849152"/>
        <c:crosses val="autoZero"/>
        <c:crossBetween val="between"/>
        <c:majorUnit val="0.25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6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RS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845974329054849E-2"/>
          <c:y val="0.14215708958379542"/>
          <c:w val="0.87747957992998837"/>
          <c:h val="0.743465238627895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'PROSJECI-PREDMETNA'!$C$31:$M$31</c:f>
              <c:strCache>
                <c:ptCount val="11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6A</c:v>
                </c:pt>
                <c:pt idx="4">
                  <c:v>6B</c:v>
                </c:pt>
                <c:pt idx="5">
                  <c:v>7A</c:v>
                </c:pt>
                <c:pt idx="6">
                  <c:v>7B</c:v>
                </c:pt>
                <c:pt idx="7">
                  <c:v>7C</c:v>
                </c:pt>
                <c:pt idx="8">
                  <c:v>8A</c:v>
                </c:pt>
                <c:pt idx="9">
                  <c:v>8B</c:v>
                </c:pt>
                <c:pt idx="10">
                  <c:v>SVI</c:v>
                </c:pt>
              </c:strCache>
            </c:strRef>
          </c:cat>
          <c:val>
            <c:numRef>
              <c:f>'PROSJECI-PREDMETNA'!$C$35:$M$35</c:f>
              <c:numCache>
                <c:formatCode>0.00</c:formatCode>
                <c:ptCount val="11"/>
                <c:pt idx="0">
                  <c:v>4.59</c:v>
                </c:pt>
                <c:pt idx="1">
                  <c:v>3.81</c:v>
                </c:pt>
                <c:pt idx="2">
                  <c:v>3.82</c:v>
                </c:pt>
                <c:pt idx="3">
                  <c:v>4.42</c:v>
                </c:pt>
                <c:pt idx="4">
                  <c:v>3.88</c:v>
                </c:pt>
                <c:pt idx="5">
                  <c:v>3.65</c:v>
                </c:pt>
                <c:pt idx="6">
                  <c:v>3.67</c:v>
                </c:pt>
                <c:pt idx="7">
                  <c:v>4</c:v>
                </c:pt>
                <c:pt idx="8">
                  <c:v>3.84</c:v>
                </c:pt>
                <c:pt idx="9">
                  <c:v>3.9</c:v>
                </c:pt>
                <c:pt idx="10">
                  <c:v>3.9579999999999993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684352"/>
        <c:axId val="276402112"/>
      </c:barChart>
      <c:catAx>
        <c:axId val="1396843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2764021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76402112"/>
        <c:scaling>
          <c:orientation val="minMax"/>
          <c:max val="4.7"/>
          <c:min val="3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139684352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RS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45598248673585E-2"/>
          <c:y val="0.14935076773568109"/>
          <c:w val="0.87743511668984098"/>
          <c:h val="0.7370135712173828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'PROSJECI-PREDMETNA'!$C$31:$M$31</c:f>
              <c:strCache>
                <c:ptCount val="11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6A</c:v>
                </c:pt>
                <c:pt idx="4">
                  <c:v>6B</c:v>
                </c:pt>
                <c:pt idx="5">
                  <c:v>7A</c:v>
                </c:pt>
                <c:pt idx="6">
                  <c:v>7B</c:v>
                </c:pt>
                <c:pt idx="7">
                  <c:v>7C</c:v>
                </c:pt>
                <c:pt idx="8">
                  <c:v>8A</c:v>
                </c:pt>
                <c:pt idx="9">
                  <c:v>8B</c:v>
                </c:pt>
                <c:pt idx="10">
                  <c:v>SVI</c:v>
                </c:pt>
              </c:strCache>
            </c:strRef>
          </c:cat>
          <c:val>
            <c:numRef>
              <c:f>'PROSJECI-PREDMETNA'!$C$33:$M$33</c:f>
              <c:numCache>
                <c:formatCode>0.00</c:formatCode>
                <c:ptCount val="11"/>
                <c:pt idx="0">
                  <c:v>4.55</c:v>
                </c:pt>
                <c:pt idx="1">
                  <c:v>4</c:v>
                </c:pt>
                <c:pt idx="2">
                  <c:v>3.82</c:v>
                </c:pt>
                <c:pt idx="3">
                  <c:v>4.5</c:v>
                </c:pt>
                <c:pt idx="4">
                  <c:v>3.75</c:v>
                </c:pt>
                <c:pt idx="5">
                  <c:v>3.91</c:v>
                </c:pt>
                <c:pt idx="6">
                  <c:v>4.38</c:v>
                </c:pt>
                <c:pt idx="7">
                  <c:v>3.5</c:v>
                </c:pt>
                <c:pt idx="8">
                  <c:v>4.12</c:v>
                </c:pt>
                <c:pt idx="9">
                  <c:v>4.67</c:v>
                </c:pt>
                <c:pt idx="10">
                  <c:v>4.1199999999999992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850176"/>
        <c:axId val="276404416"/>
      </c:barChart>
      <c:catAx>
        <c:axId val="1408501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2764044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76404416"/>
        <c:scaling>
          <c:orientation val="minMax"/>
          <c:max val="4.7"/>
          <c:min val="3.4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140850176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RS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139463717996559E-2"/>
          <c:y val="0.16612903225806452"/>
          <c:w val="0.88385698390428091"/>
          <c:h val="0.729032258064516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'PROSJECI-PREDMETNA'!$C$31:$M$31</c:f>
              <c:strCache>
                <c:ptCount val="11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6A</c:v>
                </c:pt>
                <c:pt idx="4">
                  <c:v>6B</c:v>
                </c:pt>
                <c:pt idx="5">
                  <c:v>7A</c:v>
                </c:pt>
                <c:pt idx="6">
                  <c:v>7B</c:v>
                </c:pt>
                <c:pt idx="7">
                  <c:v>7C</c:v>
                </c:pt>
                <c:pt idx="8">
                  <c:v>8A</c:v>
                </c:pt>
                <c:pt idx="9">
                  <c:v>8B</c:v>
                </c:pt>
                <c:pt idx="10">
                  <c:v>SVI</c:v>
                </c:pt>
              </c:strCache>
            </c:strRef>
          </c:cat>
          <c:val>
            <c:numRef>
              <c:f>'PROSJECI-PREDMETNA'!$C$41:$M$41</c:f>
              <c:numCache>
                <c:formatCode>0.00</c:formatCode>
                <c:ptCount val="11"/>
                <c:pt idx="0">
                  <c:v>5</c:v>
                </c:pt>
                <c:pt idx="1">
                  <c:v>4.67</c:v>
                </c:pt>
                <c:pt idx="2">
                  <c:v>4.71</c:v>
                </c:pt>
                <c:pt idx="3">
                  <c:v>4.71</c:v>
                </c:pt>
                <c:pt idx="4">
                  <c:v>4.46</c:v>
                </c:pt>
                <c:pt idx="5">
                  <c:v>4.57</c:v>
                </c:pt>
                <c:pt idx="6">
                  <c:v>4.8600000000000003</c:v>
                </c:pt>
                <c:pt idx="7">
                  <c:v>4.5999999999999996</c:v>
                </c:pt>
                <c:pt idx="8">
                  <c:v>4.6399999999999997</c:v>
                </c:pt>
                <c:pt idx="9">
                  <c:v>4.95</c:v>
                </c:pt>
                <c:pt idx="10">
                  <c:v>4.7170000000000005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016768"/>
        <c:axId val="208471168"/>
      </c:barChart>
      <c:catAx>
        <c:axId val="1540167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208471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8471168"/>
        <c:scaling>
          <c:orientation val="minMax"/>
          <c:max val="5"/>
          <c:min val="4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154016768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RS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832411055145332E-2"/>
          <c:y val="0.13526591319745307"/>
          <c:w val="0.88092535276223394"/>
          <c:h val="0.756844990509558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'PROSJECI-PREDMETNA'!$C$31:$M$31</c:f>
              <c:strCache>
                <c:ptCount val="11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6A</c:v>
                </c:pt>
                <c:pt idx="4">
                  <c:v>6B</c:v>
                </c:pt>
                <c:pt idx="5">
                  <c:v>7A</c:v>
                </c:pt>
                <c:pt idx="6">
                  <c:v>7B</c:v>
                </c:pt>
                <c:pt idx="7">
                  <c:v>7C</c:v>
                </c:pt>
                <c:pt idx="8">
                  <c:v>8A</c:v>
                </c:pt>
                <c:pt idx="9">
                  <c:v>8B</c:v>
                </c:pt>
                <c:pt idx="10">
                  <c:v>SVI</c:v>
                </c:pt>
              </c:strCache>
            </c:strRef>
          </c:cat>
          <c:val>
            <c:numRef>
              <c:f>'PROSJECI-PREDMETNA'!$C$48:$M$48</c:f>
              <c:numCache>
                <c:formatCode>0.00</c:formatCode>
                <c:ptCount val="11"/>
                <c:pt idx="0">
                  <c:v>4.68</c:v>
                </c:pt>
                <c:pt idx="1">
                  <c:v>4.29</c:v>
                </c:pt>
                <c:pt idx="2">
                  <c:v>3.82</c:v>
                </c:pt>
                <c:pt idx="3">
                  <c:v>4.26</c:v>
                </c:pt>
                <c:pt idx="4">
                  <c:v>3.88</c:v>
                </c:pt>
                <c:pt idx="5">
                  <c:v>3.96</c:v>
                </c:pt>
                <c:pt idx="6">
                  <c:v>4.0999999999999996</c:v>
                </c:pt>
                <c:pt idx="7">
                  <c:v>3.65</c:v>
                </c:pt>
                <c:pt idx="8">
                  <c:v>4</c:v>
                </c:pt>
                <c:pt idx="9">
                  <c:v>4</c:v>
                </c:pt>
                <c:pt idx="10">
                  <c:v>4.0639999999999992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852736"/>
        <c:axId val="208473472"/>
      </c:barChart>
      <c:catAx>
        <c:axId val="1408527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2084734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8473472"/>
        <c:scaling>
          <c:orientation val="minMax"/>
          <c:max val="4.7"/>
          <c:min val="3.5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140852736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RS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23156651426699E-2"/>
          <c:y val="0.14267450030373979"/>
          <c:w val="0.87847321514351751"/>
          <c:h val="0.7426765012476939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'PROSJECI-PREDMETNA'!$C$31:$M$31</c:f>
              <c:strCache>
                <c:ptCount val="11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6A</c:v>
                </c:pt>
                <c:pt idx="4">
                  <c:v>6B</c:v>
                </c:pt>
                <c:pt idx="5">
                  <c:v>7A</c:v>
                </c:pt>
                <c:pt idx="6">
                  <c:v>7B</c:v>
                </c:pt>
                <c:pt idx="7">
                  <c:v>7C</c:v>
                </c:pt>
                <c:pt idx="8">
                  <c:v>8A</c:v>
                </c:pt>
                <c:pt idx="9">
                  <c:v>8B</c:v>
                </c:pt>
                <c:pt idx="10">
                  <c:v>SVI</c:v>
                </c:pt>
              </c:strCache>
            </c:strRef>
          </c:cat>
          <c:val>
            <c:numRef>
              <c:f>'PROSJECI-PREDMETNA'!$C$43:$M$43</c:f>
              <c:numCache>
                <c:formatCode>0.00</c:formatCode>
                <c:ptCount val="11"/>
                <c:pt idx="0">
                  <c:v>4.82</c:v>
                </c:pt>
                <c:pt idx="1">
                  <c:v>4.57</c:v>
                </c:pt>
                <c:pt idx="2">
                  <c:v>4.18</c:v>
                </c:pt>
                <c:pt idx="3">
                  <c:v>4.83</c:v>
                </c:pt>
                <c:pt idx="4">
                  <c:v>4.21</c:v>
                </c:pt>
                <c:pt idx="5">
                  <c:v>4.6100000000000003</c:v>
                </c:pt>
                <c:pt idx="6">
                  <c:v>4.5199999999999996</c:v>
                </c:pt>
                <c:pt idx="7">
                  <c:v>4.25</c:v>
                </c:pt>
                <c:pt idx="8">
                  <c:v>4.5199999999999996</c:v>
                </c:pt>
                <c:pt idx="9">
                  <c:v>4.67</c:v>
                </c:pt>
                <c:pt idx="10">
                  <c:v>4.5179999999999989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602816"/>
        <c:axId val="208477504"/>
      </c:barChart>
      <c:catAx>
        <c:axId val="1496028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208477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8477504"/>
        <c:scaling>
          <c:orientation val="minMax"/>
          <c:max val="5"/>
          <c:min val="2.5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149602816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RS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278057055193305E-2"/>
          <c:y val="0.14401317255317769"/>
          <c:w val="0.87658691584995385"/>
          <c:h val="0.7394833691775529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6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'PROSJECI-PREDMETNA'!$H$31:$M$31</c:f>
              <c:strCache>
                <c:ptCount val="6"/>
                <c:pt idx="0">
                  <c:v>7A</c:v>
                </c:pt>
                <c:pt idx="1">
                  <c:v>7B</c:v>
                </c:pt>
                <c:pt idx="2">
                  <c:v>7C</c:v>
                </c:pt>
                <c:pt idx="3">
                  <c:v>8A</c:v>
                </c:pt>
                <c:pt idx="4">
                  <c:v>8B</c:v>
                </c:pt>
                <c:pt idx="5">
                  <c:v>SVI</c:v>
                </c:pt>
              </c:strCache>
            </c:strRef>
          </c:cat>
          <c:val>
            <c:numRef>
              <c:f>'PROSJECI-PREDMETNA'!$H$36:$M$36</c:f>
              <c:numCache>
                <c:formatCode>0.00</c:formatCode>
                <c:ptCount val="6"/>
                <c:pt idx="0">
                  <c:v>4.13</c:v>
                </c:pt>
                <c:pt idx="1">
                  <c:v>4.0999999999999996</c:v>
                </c:pt>
                <c:pt idx="2">
                  <c:v>3.8</c:v>
                </c:pt>
                <c:pt idx="3">
                  <c:v>3.4</c:v>
                </c:pt>
                <c:pt idx="4">
                  <c:v>3.62</c:v>
                </c:pt>
                <c:pt idx="5">
                  <c:v>3.81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017280"/>
        <c:axId val="210134720"/>
      </c:barChart>
      <c:catAx>
        <c:axId val="1540172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210134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0134720"/>
        <c:scaling>
          <c:orientation val="minMax"/>
          <c:max val="5"/>
          <c:min val="3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lgDash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154017280"/>
        <c:crosses val="autoZero"/>
        <c:crossBetween val="between"/>
        <c:majorUnit val="0.5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6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RS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085407651414568E-2"/>
          <c:y val="0.19354838709677419"/>
          <c:w val="0.88054705336658912"/>
          <c:h val="0.6870967741935484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6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'PROSJECI-PREDMETNA'!$H$31:$M$31</c:f>
              <c:strCache>
                <c:ptCount val="6"/>
                <c:pt idx="0">
                  <c:v>7A</c:v>
                </c:pt>
                <c:pt idx="1">
                  <c:v>7B</c:v>
                </c:pt>
                <c:pt idx="2">
                  <c:v>7C</c:v>
                </c:pt>
                <c:pt idx="3">
                  <c:v>8A</c:v>
                </c:pt>
                <c:pt idx="4">
                  <c:v>8B</c:v>
                </c:pt>
                <c:pt idx="5">
                  <c:v>SVI</c:v>
                </c:pt>
              </c:strCache>
            </c:strRef>
          </c:cat>
          <c:val>
            <c:numRef>
              <c:f>'PROSJECI-PREDMETNA'!$H$38:$M$38</c:f>
              <c:numCache>
                <c:formatCode>General</c:formatCode>
                <c:ptCount val="6"/>
                <c:pt idx="0" formatCode="0.00">
                  <c:v>4.3499999999999996</c:v>
                </c:pt>
                <c:pt idx="1">
                  <c:v>4.1900000000000004</c:v>
                </c:pt>
                <c:pt idx="2">
                  <c:v>3.9</c:v>
                </c:pt>
                <c:pt idx="3" formatCode="0.00">
                  <c:v>4.32</c:v>
                </c:pt>
                <c:pt idx="4" formatCode="0.00">
                  <c:v>4.29</c:v>
                </c:pt>
                <c:pt idx="5" formatCode="0.00">
                  <c:v>4.2099999999999991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014208"/>
        <c:axId val="210137024"/>
      </c:barChart>
      <c:catAx>
        <c:axId val="1540142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210137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0137024"/>
        <c:scaling>
          <c:orientation val="minMax"/>
          <c:max val="4.5"/>
          <c:min val="3.5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lgDash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154014208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6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RS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212471131639717E-2"/>
          <c:y val="0.19032258064516128"/>
          <c:w val="0.87759815242494221"/>
          <c:h val="0.691935483870967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6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'PROSJECI-PREDMETNA'!$H$31:$M$31</c:f>
              <c:strCache>
                <c:ptCount val="6"/>
                <c:pt idx="0">
                  <c:v>7A</c:v>
                </c:pt>
                <c:pt idx="1">
                  <c:v>7B</c:v>
                </c:pt>
                <c:pt idx="2">
                  <c:v>7C</c:v>
                </c:pt>
                <c:pt idx="3">
                  <c:v>8A</c:v>
                </c:pt>
                <c:pt idx="4">
                  <c:v>8B</c:v>
                </c:pt>
                <c:pt idx="5">
                  <c:v>SVI</c:v>
                </c:pt>
              </c:strCache>
            </c:strRef>
          </c:cat>
          <c:val>
            <c:numRef>
              <c:f>'PROSJECI-PREDMETNA'!$H$37:$M$37</c:f>
              <c:numCache>
                <c:formatCode>0.00</c:formatCode>
                <c:ptCount val="6"/>
                <c:pt idx="0">
                  <c:v>4.3499999999999996</c:v>
                </c:pt>
                <c:pt idx="1">
                  <c:v>4.1900000000000004</c:v>
                </c:pt>
                <c:pt idx="2">
                  <c:v>3.65</c:v>
                </c:pt>
                <c:pt idx="3">
                  <c:v>4</c:v>
                </c:pt>
                <c:pt idx="4">
                  <c:v>4</c:v>
                </c:pt>
                <c:pt idx="5">
                  <c:v>4.0379999999999994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016256"/>
        <c:axId val="210139328"/>
      </c:barChart>
      <c:catAx>
        <c:axId val="1540162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210139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0139328"/>
        <c:scaling>
          <c:orientation val="minMax"/>
          <c:max val="5"/>
          <c:min val="2.5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lgDash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154016256"/>
        <c:crosses val="autoZero"/>
        <c:crossBetween val="between"/>
        <c:majorUnit val="0.5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6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R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/>
              <a:t>Izostanci po razredima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'IZOSTANCI UČENIKA 5-8'!$A$7:$A$16</c:f>
              <c:strCache>
                <c:ptCount val="10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6A</c:v>
                </c:pt>
                <c:pt idx="4">
                  <c:v>6B</c:v>
                </c:pt>
                <c:pt idx="5">
                  <c:v>7A</c:v>
                </c:pt>
                <c:pt idx="6">
                  <c:v>7B</c:v>
                </c:pt>
                <c:pt idx="7">
                  <c:v>7C</c:v>
                </c:pt>
                <c:pt idx="8">
                  <c:v>8A</c:v>
                </c:pt>
                <c:pt idx="9">
                  <c:v>8B</c:v>
                </c:pt>
              </c:strCache>
            </c:strRef>
          </c:cat>
          <c:val>
            <c:numRef>
              <c:f>'IZOSTANCI UČENIKA 5-8'!$C$7:$C$16</c:f>
              <c:numCache>
                <c:formatCode>General</c:formatCode>
                <c:ptCount val="10"/>
                <c:pt idx="0">
                  <c:v>1472</c:v>
                </c:pt>
                <c:pt idx="1">
                  <c:v>974</c:v>
                </c:pt>
                <c:pt idx="2">
                  <c:v>811</c:v>
                </c:pt>
                <c:pt idx="3">
                  <c:v>1227</c:v>
                </c:pt>
                <c:pt idx="4">
                  <c:v>1465</c:v>
                </c:pt>
                <c:pt idx="5">
                  <c:v>1346</c:v>
                </c:pt>
                <c:pt idx="6">
                  <c:v>1295</c:v>
                </c:pt>
                <c:pt idx="7">
                  <c:v>1086</c:v>
                </c:pt>
                <c:pt idx="8">
                  <c:v>2039</c:v>
                </c:pt>
                <c:pt idx="9">
                  <c:v>1445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096512"/>
        <c:axId val="211598080"/>
      </c:barChart>
      <c:catAx>
        <c:axId val="840965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hr-HR" sz="1400"/>
                  <a:t>Razredi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sr-Latn-RS"/>
          </a:p>
        </c:txPr>
        <c:crossAx val="211598080"/>
        <c:crosses val="autoZero"/>
        <c:auto val="1"/>
        <c:lblAlgn val="ctr"/>
        <c:lblOffset val="100"/>
        <c:noMultiLvlLbl val="0"/>
      </c:catAx>
      <c:valAx>
        <c:axId val="2115980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hr-HR" sz="1400"/>
                  <a:t>Ukupan broj sati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r-Latn-RS"/>
          </a:p>
        </c:txPr>
        <c:crossAx val="840965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288564903200067E-2"/>
          <c:y val="0.18052434111017635"/>
          <c:w val="0.8830874006810443"/>
          <c:h val="0.7560587547161774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'PROSJECI-PREDMETNA'!$C$31:$G$31</c:f>
              <c:strCache>
                <c:ptCount val="5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6A</c:v>
                </c:pt>
                <c:pt idx="4">
                  <c:v>6B</c:v>
                </c:pt>
              </c:strCache>
            </c:strRef>
          </c:cat>
          <c:val>
            <c:numRef>
              <c:f>'PROSJECI-PREDMETNA'!$C$49:$G$49</c:f>
              <c:numCache>
                <c:formatCode>0.00</c:formatCode>
                <c:ptCount val="5"/>
                <c:pt idx="0">
                  <c:v>4.7300000000000004</c:v>
                </c:pt>
                <c:pt idx="1">
                  <c:v>4.1900000000000004</c:v>
                </c:pt>
                <c:pt idx="2">
                  <c:v>3.71</c:v>
                </c:pt>
                <c:pt idx="3">
                  <c:v>4.5</c:v>
                </c:pt>
                <c:pt idx="4">
                  <c:v>3.96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119424"/>
        <c:axId val="211608128"/>
      </c:barChart>
      <c:catAx>
        <c:axId val="1581194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2116081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1608128"/>
        <c:scaling>
          <c:orientation val="minMax"/>
          <c:max val="4.8"/>
          <c:min val="3.4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lgDash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158119424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RS"/>
    </a:p>
  </c:tx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000000000000001E-2"/>
          <c:y val="0.1435483870967742"/>
          <c:w val="0.89257142857142857"/>
          <c:h val="0.7467741935483871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'PROSJECI-PREDMETNA'!$C$31:$M$31</c:f>
              <c:strCache>
                <c:ptCount val="11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6A</c:v>
                </c:pt>
                <c:pt idx="4">
                  <c:v>6B</c:v>
                </c:pt>
                <c:pt idx="5">
                  <c:v>7A</c:v>
                </c:pt>
                <c:pt idx="6">
                  <c:v>7B</c:v>
                </c:pt>
                <c:pt idx="7">
                  <c:v>7C</c:v>
                </c:pt>
                <c:pt idx="8">
                  <c:v>8A</c:v>
                </c:pt>
                <c:pt idx="9">
                  <c:v>8B</c:v>
                </c:pt>
                <c:pt idx="10">
                  <c:v>SVI</c:v>
                </c:pt>
              </c:strCache>
            </c:strRef>
          </c:cat>
          <c:val>
            <c:numRef>
              <c:f>'PROSJECI-PREDMETNA'!$C$47:$M$47</c:f>
              <c:numCache>
                <c:formatCode>0.00</c:formatCode>
                <c:ptCount val="11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4.83</c:v>
                </c:pt>
                <c:pt idx="4">
                  <c:v>5</c:v>
                </c:pt>
                <c:pt idx="5">
                  <c:v>4.96</c:v>
                </c:pt>
                <c:pt idx="6">
                  <c:v>5</c:v>
                </c:pt>
                <c:pt idx="7">
                  <c:v>4.95</c:v>
                </c:pt>
                <c:pt idx="8">
                  <c:v>4.92</c:v>
                </c:pt>
                <c:pt idx="9">
                  <c:v>5</c:v>
                </c:pt>
                <c:pt idx="10">
                  <c:v>4.9660000000000002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120448"/>
        <c:axId val="211610432"/>
      </c:barChart>
      <c:catAx>
        <c:axId val="1581204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2116104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1610432"/>
        <c:scaling>
          <c:orientation val="minMax"/>
          <c:max val="5"/>
          <c:min val="4.5999999999999996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158120448"/>
        <c:crosses val="autoZero"/>
        <c:crossBetween val="between"/>
      </c:valAx>
      <c:spPr>
        <a:noFill/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RS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245981731926647E-2"/>
          <c:y val="0.14560011375008886"/>
          <c:w val="0.87703065920838352"/>
          <c:h val="0.7456005825004551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'PROSJECI-PREDMETNA'!$C$31:$M$31</c:f>
              <c:strCache>
                <c:ptCount val="11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6A</c:v>
                </c:pt>
                <c:pt idx="4">
                  <c:v>6B</c:v>
                </c:pt>
                <c:pt idx="5">
                  <c:v>7A</c:v>
                </c:pt>
                <c:pt idx="6">
                  <c:v>7B</c:v>
                </c:pt>
                <c:pt idx="7">
                  <c:v>7C</c:v>
                </c:pt>
                <c:pt idx="8">
                  <c:v>8A</c:v>
                </c:pt>
                <c:pt idx="9">
                  <c:v>8B</c:v>
                </c:pt>
                <c:pt idx="10">
                  <c:v>SVI</c:v>
                </c:pt>
              </c:strCache>
            </c:strRef>
          </c:cat>
          <c:val>
            <c:numRef>
              <c:f>'PROSJECI-PREDMETNA'!$C$44:$M$44</c:f>
              <c:numCache>
                <c:formatCode>0.00</c:formatCode>
                <c:ptCount val="11"/>
                <c:pt idx="0">
                  <c:v>5</c:v>
                </c:pt>
                <c:pt idx="1">
                  <c:v>4.8099999999999996</c:v>
                </c:pt>
                <c:pt idx="2">
                  <c:v>4.82</c:v>
                </c:pt>
                <c:pt idx="3">
                  <c:v>5</c:v>
                </c:pt>
                <c:pt idx="4">
                  <c:v>5</c:v>
                </c:pt>
                <c:pt idx="5">
                  <c:v>4.96</c:v>
                </c:pt>
                <c:pt idx="6">
                  <c:v>5</c:v>
                </c:pt>
                <c:pt idx="7">
                  <c:v>4.95</c:v>
                </c:pt>
                <c:pt idx="8">
                  <c:v>4.92</c:v>
                </c:pt>
                <c:pt idx="9">
                  <c:v>4.95</c:v>
                </c:pt>
                <c:pt idx="10">
                  <c:v>4.9410000000000007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927552"/>
        <c:axId val="211612736"/>
      </c:barChart>
      <c:catAx>
        <c:axId val="1959275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2116127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1612736"/>
        <c:scaling>
          <c:orientation val="minMax"/>
          <c:max val="5"/>
          <c:min val="4.8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195927552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RS"/>
    </a:p>
  </c:txPr>
  <c:externalData r:id="rId1">
    <c:autoUpdate val="0"/>
  </c:externalData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300621105390348E-2"/>
          <c:y val="0.14516129032258066"/>
          <c:w val="0.87745714271198894"/>
          <c:h val="0.7419354838709677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'PROSJECI-PREDMETNA'!$C$31:$M$31</c:f>
              <c:strCache>
                <c:ptCount val="11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6A</c:v>
                </c:pt>
                <c:pt idx="4">
                  <c:v>6B</c:v>
                </c:pt>
                <c:pt idx="5">
                  <c:v>7A</c:v>
                </c:pt>
                <c:pt idx="6">
                  <c:v>7B</c:v>
                </c:pt>
                <c:pt idx="7">
                  <c:v>7C</c:v>
                </c:pt>
                <c:pt idx="8">
                  <c:v>8A</c:v>
                </c:pt>
                <c:pt idx="9">
                  <c:v>8B</c:v>
                </c:pt>
                <c:pt idx="10">
                  <c:v>SVI</c:v>
                </c:pt>
              </c:strCache>
            </c:strRef>
          </c:cat>
          <c:val>
            <c:numRef>
              <c:f>'PROSJECI-PREDMETNA'!$C$42:$M$42</c:f>
              <c:numCache>
                <c:formatCode>0.00</c:formatCode>
                <c:ptCount val="11"/>
                <c:pt idx="0">
                  <c:v>4.9000000000000004</c:v>
                </c:pt>
                <c:pt idx="1">
                  <c:v>4.62</c:v>
                </c:pt>
                <c:pt idx="2">
                  <c:v>4.29</c:v>
                </c:pt>
                <c:pt idx="3">
                  <c:v>4.96</c:v>
                </c:pt>
                <c:pt idx="4">
                  <c:v>4.88</c:v>
                </c:pt>
                <c:pt idx="5">
                  <c:v>4.82</c:v>
                </c:pt>
                <c:pt idx="6">
                  <c:v>4.9000000000000004</c:v>
                </c:pt>
                <c:pt idx="7">
                  <c:v>4.74</c:v>
                </c:pt>
                <c:pt idx="8">
                  <c:v>4.76</c:v>
                </c:pt>
                <c:pt idx="9">
                  <c:v>4.8</c:v>
                </c:pt>
                <c:pt idx="10">
                  <c:v>4.7669999999999995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924992"/>
        <c:axId val="211615040"/>
      </c:barChart>
      <c:catAx>
        <c:axId val="1959249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2116150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1615040"/>
        <c:scaling>
          <c:orientation val="minMax"/>
          <c:max val="5"/>
          <c:min val="4.2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195924992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RS"/>
    </a:p>
  </c:txPr>
  <c:externalData r:id="rId1">
    <c:autoUpdate val="0"/>
  </c:externalData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963062385912172E-2"/>
          <c:y val="0.15141443250054637"/>
          <c:w val="0.87963062385912161"/>
          <c:h val="0.7337776344257247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'PROSJECI-PREDMETNA'!$C$31:$M$31</c:f>
              <c:strCache>
                <c:ptCount val="11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6A</c:v>
                </c:pt>
                <c:pt idx="4">
                  <c:v>6B</c:v>
                </c:pt>
                <c:pt idx="5">
                  <c:v>7A</c:v>
                </c:pt>
                <c:pt idx="6">
                  <c:v>7B</c:v>
                </c:pt>
                <c:pt idx="7">
                  <c:v>7C</c:v>
                </c:pt>
                <c:pt idx="8">
                  <c:v>8A</c:v>
                </c:pt>
                <c:pt idx="9">
                  <c:v>8B</c:v>
                </c:pt>
                <c:pt idx="10">
                  <c:v>SVI</c:v>
                </c:pt>
              </c:strCache>
            </c:strRef>
          </c:cat>
          <c:val>
            <c:numRef>
              <c:f>'PROSJECI-PREDMETNA'!$C$50:$M$50</c:f>
              <c:numCache>
                <c:formatCode>0.00</c:formatCode>
                <c:ptCount val="11"/>
                <c:pt idx="0">
                  <c:v>5</c:v>
                </c:pt>
                <c:pt idx="1">
                  <c:v>4.8600000000000003</c:v>
                </c:pt>
                <c:pt idx="2">
                  <c:v>4.71</c:v>
                </c:pt>
                <c:pt idx="3">
                  <c:v>4.96</c:v>
                </c:pt>
                <c:pt idx="4">
                  <c:v>4.79</c:v>
                </c:pt>
                <c:pt idx="5">
                  <c:v>4.87</c:v>
                </c:pt>
                <c:pt idx="6">
                  <c:v>4.95</c:v>
                </c:pt>
                <c:pt idx="7">
                  <c:v>4.8</c:v>
                </c:pt>
                <c:pt idx="8">
                  <c:v>5</c:v>
                </c:pt>
                <c:pt idx="9">
                  <c:v>4.95</c:v>
                </c:pt>
                <c:pt idx="10">
                  <c:v>4.8890000000000002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230592"/>
        <c:axId val="216975040"/>
      </c:barChart>
      <c:catAx>
        <c:axId val="2052305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2169750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6975040"/>
        <c:scaling>
          <c:orientation val="minMax"/>
          <c:max val="5"/>
          <c:min val="4.5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205230592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RS"/>
    </a:p>
  </c:txPr>
  <c:externalData r:id="rId1">
    <c:autoUpdate val="0"/>
  </c:externalData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r-HR"/>
              <a:t>Prosječna ocjena iz Vjeronauka od 5. do 8. razreda na kraju šk.god. 2016/2017</a:t>
            </a:r>
          </a:p>
        </c:rich>
      </c:tx>
      <c:layout>
        <c:manualLayout>
          <c:xMode val="edge"/>
          <c:yMode val="edge"/>
          <c:x val="0.14815407983401846"/>
          <c:y val="1.807501036054703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511037871969926E-2"/>
          <c:y val="0.15772382768646417"/>
          <c:w val="0.87889372352324324"/>
          <c:h val="0.725204403589309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6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'PROSJECI-PREDMETNA'!$C$31:$M$31</c:f>
              <c:strCache>
                <c:ptCount val="11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6A</c:v>
                </c:pt>
                <c:pt idx="4">
                  <c:v>6B</c:v>
                </c:pt>
                <c:pt idx="5">
                  <c:v>7A</c:v>
                </c:pt>
                <c:pt idx="6">
                  <c:v>7B</c:v>
                </c:pt>
                <c:pt idx="7">
                  <c:v>7C</c:v>
                </c:pt>
                <c:pt idx="8">
                  <c:v>8A</c:v>
                </c:pt>
                <c:pt idx="9">
                  <c:v>8B</c:v>
                </c:pt>
                <c:pt idx="10">
                  <c:v>SVI</c:v>
                </c:pt>
              </c:strCache>
            </c:strRef>
          </c:cat>
          <c:val>
            <c:numRef>
              <c:f>'PROSJECI-PREDMETNA'!$C$51:$M$51</c:f>
              <c:numCache>
                <c:formatCode>0.00</c:formatCode>
                <c:ptCount val="11"/>
                <c:pt idx="0">
                  <c:v>4.9400000000000004</c:v>
                </c:pt>
                <c:pt idx="1">
                  <c:v>4.8</c:v>
                </c:pt>
                <c:pt idx="2">
                  <c:v>4.6900000000000004</c:v>
                </c:pt>
                <c:pt idx="3">
                  <c:v>5</c:v>
                </c:pt>
                <c:pt idx="4">
                  <c:v>4.75</c:v>
                </c:pt>
                <c:pt idx="5">
                  <c:v>4.74</c:v>
                </c:pt>
                <c:pt idx="6">
                  <c:v>4.83</c:v>
                </c:pt>
                <c:pt idx="7">
                  <c:v>4.67</c:v>
                </c:pt>
                <c:pt idx="8">
                  <c:v>4.8499999999999996</c:v>
                </c:pt>
                <c:pt idx="9">
                  <c:v>4.8</c:v>
                </c:pt>
                <c:pt idx="10">
                  <c:v>4.8070000000000004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6122368"/>
        <c:axId val="216976768"/>
      </c:barChart>
      <c:catAx>
        <c:axId val="2161223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2169767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6976768"/>
        <c:scaling>
          <c:orientation val="minMax"/>
          <c:max val="5"/>
          <c:min val="4.2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216122368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6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R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188983513748102E-2"/>
          <c:y val="0.13826377413441876"/>
          <c:w val="0.88018482693288891"/>
          <c:h val="0.7491967296120830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6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'PROSJECI-PREDMETNA'!$C$31:$M$31</c:f>
              <c:strCache>
                <c:ptCount val="11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6A</c:v>
                </c:pt>
                <c:pt idx="4">
                  <c:v>6B</c:v>
                </c:pt>
                <c:pt idx="5">
                  <c:v>7A</c:v>
                </c:pt>
                <c:pt idx="6">
                  <c:v>7B</c:v>
                </c:pt>
                <c:pt idx="7">
                  <c:v>7C</c:v>
                </c:pt>
                <c:pt idx="8">
                  <c:v>8A</c:v>
                </c:pt>
                <c:pt idx="9">
                  <c:v>8B</c:v>
                </c:pt>
                <c:pt idx="10">
                  <c:v>SVI</c:v>
                </c:pt>
              </c:strCache>
            </c:strRef>
          </c:cat>
          <c:val>
            <c:numRef>
              <c:f>'PROSJECI-PREDMETNA'!$C$34:$M$34</c:f>
              <c:numCache>
                <c:formatCode>0.00</c:formatCode>
                <c:ptCount val="11"/>
                <c:pt idx="0">
                  <c:v>4.95</c:v>
                </c:pt>
                <c:pt idx="1">
                  <c:v>4.6900000000000004</c:v>
                </c:pt>
                <c:pt idx="2">
                  <c:v>4.6399999999999997</c:v>
                </c:pt>
                <c:pt idx="3">
                  <c:v>4.9400000000000004</c:v>
                </c:pt>
                <c:pt idx="4">
                  <c:v>4.87</c:v>
                </c:pt>
                <c:pt idx="5">
                  <c:v>5</c:v>
                </c:pt>
                <c:pt idx="6">
                  <c:v>5</c:v>
                </c:pt>
                <c:pt idx="7">
                  <c:v>4.8</c:v>
                </c:pt>
                <c:pt idx="8">
                  <c:v>4.83</c:v>
                </c:pt>
                <c:pt idx="9">
                  <c:v>5</c:v>
                </c:pt>
                <c:pt idx="10">
                  <c:v>4.8719999999999999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460864"/>
        <c:axId val="216977920"/>
      </c:barChart>
      <c:catAx>
        <c:axId val="2154608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2169779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6977920"/>
        <c:scaling>
          <c:orientation val="minMax"/>
          <c:max val="5"/>
          <c:min val="4.5999999999999996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215460864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6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RS"/>
    </a:p>
  </c:txPr>
  <c:externalData r:id="rId1">
    <c:autoUpdate val="0"/>
  </c:externalData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188983513748102E-2"/>
          <c:y val="0.14032258064516129"/>
          <c:w val="0.88018482693288891"/>
          <c:h val="0.7370967741935483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6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'[Statistika kraj nastavne godine 2016_17_korigirana verzija.xls]PROSJECI-PREDMETNA'!$C$31:$M$31</c:f>
              <c:strCache>
                <c:ptCount val="11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6A</c:v>
                </c:pt>
                <c:pt idx="4">
                  <c:v>6B</c:v>
                </c:pt>
                <c:pt idx="5">
                  <c:v>7A</c:v>
                </c:pt>
                <c:pt idx="6">
                  <c:v>7B</c:v>
                </c:pt>
                <c:pt idx="7">
                  <c:v>7C</c:v>
                </c:pt>
                <c:pt idx="8">
                  <c:v>8A</c:v>
                </c:pt>
                <c:pt idx="9">
                  <c:v>8B</c:v>
                </c:pt>
                <c:pt idx="10">
                  <c:v>SVI</c:v>
                </c:pt>
              </c:strCache>
            </c:strRef>
          </c:cat>
          <c:val>
            <c:numRef>
              <c:f>'[Statistika kraj nastavne godine 2016_17_korigirana verzija.xls]PROSJECI-PREDMETNA'!$C$39:$M$39</c:f>
              <c:numCache>
                <c:formatCode>0.00</c:formatCode>
                <c:ptCount val="11"/>
                <c:pt idx="0">
                  <c:v>4.8600000000000003</c:v>
                </c:pt>
                <c:pt idx="1">
                  <c:v>4.75</c:v>
                </c:pt>
                <c:pt idx="2">
                  <c:v>3.43</c:v>
                </c:pt>
                <c:pt idx="3">
                  <c:v>4.53</c:v>
                </c:pt>
                <c:pt idx="4">
                  <c:v>4.47</c:v>
                </c:pt>
                <c:pt idx="5">
                  <c:v>4.08</c:v>
                </c:pt>
                <c:pt idx="6">
                  <c:v>4.5599999999999996</c:v>
                </c:pt>
                <c:pt idx="7">
                  <c:v>4.29</c:v>
                </c:pt>
                <c:pt idx="8">
                  <c:v>4.17</c:v>
                </c:pt>
                <c:pt idx="9">
                  <c:v>4.83</c:v>
                </c:pt>
                <c:pt idx="10">
                  <c:v>4.3970000000000002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6121856"/>
        <c:axId val="216980224"/>
      </c:barChart>
      <c:catAx>
        <c:axId val="2161218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2169802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6980224"/>
        <c:scaling>
          <c:orientation val="minMax"/>
          <c:max val="5"/>
          <c:min val="3.4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216121856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6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RS"/>
    </a:p>
  </c:txPr>
  <c:externalData r:id="rId1">
    <c:autoUpdate val="0"/>
  </c:externalData>
  <c:userShapes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300621105390348E-2"/>
          <c:y val="0.14563129808748307"/>
          <c:w val="0.87745714271198894"/>
          <c:h val="0.7362471181089421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6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'[Statistika kraj nastavne godine 2016_17_korigirana verzija.xls]PROSJECI-PREDMETNA'!$C$31:$M$31</c:f>
              <c:strCache>
                <c:ptCount val="11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6A</c:v>
                </c:pt>
                <c:pt idx="4">
                  <c:v>6B</c:v>
                </c:pt>
                <c:pt idx="5">
                  <c:v>7A</c:v>
                </c:pt>
                <c:pt idx="6">
                  <c:v>7B</c:v>
                </c:pt>
                <c:pt idx="7">
                  <c:v>7C</c:v>
                </c:pt>
                <c:pt idx="8">
                  <c:v>8A</c:v>
                </c:pt>
                <c:pt idx="9">
                  <c:v>8B</c:v>
                </c:pt>
                <c:pt idx="10">
                  <c:v>SVI</c:v>
                </c:pt>
              </c:strCache>
            </c:strRef>
          </c:cat>
          <c:val>
            <c:numRef>
              <c:f>'[Statistika kraj nastavne godine 2016_17_korigirana verzija.xls]PROSJECI-PREDMETNA'!$C$40:$M$40</c:f>
              <c:numCache>
                <c:formatCode>0.00</c:formatCode>
                <c:ptCount val="11"/>
                <c:pt idx="0">
                  <c:v>4.88</c:v>
                </c:pt>
                <c:pt idx="1">
                  <c:v>4.67</c:v>
                </c:pt>
                <c:pt idx="2">
                  <c:v>4</c:v>
                </c:pt>
                <c:pt idx="3">
                  <c:v>4.92</c:v>
                </c:pt>
                <c:pt idx="4">
                  <c:v>4.67</c:v>
                </c:pt>
                <c:pt idx="5">
                  <c:v>4.8600000000000003</c:v>
                </c:pt>
                <c:pt idx="6">
                  <c:v>5</c:v>
                </c:pt>
                <c:pt idx="7">
                  <c:v>4.5999999999999996</c:v>
                </c:pt>
                <c:pt idx="8">
                  <c:v>4.5</c:v>
                </c:pt>
                <c:pt idx="9">
                  <c:v>4.8600000000000003</c:v>
                </c:pt>
                <c:pt idx="10">
                  <c:v>4.6959999999999997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9124224"/>
        <c:axId val="220062848"/>
      </c:barChart>
      <c:catAx>
        <c:axId val="2191242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2200628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0062848"/>
        <c:scaling>
          <c:orientation val="minMax"/>
          <c:max val="5"/>
          <c:min val="3.8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lgDash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219124224"/>
        <c:crosses val="autoZero"/>
        <c:crossBetween val="between"/>
        <c:majorUnit val="0.1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RS"/>
    </a:p>
  </c:txPr>
  <c:externalData r:id="rId1">
    <c:autoUpdate val="0"/>
  </c:externalData>
  <c:userShapes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082420133288569E-2"/>
          <c:y val="0.14077692148456697"/>
          <c:w val="0.88901651497722567"/>
          <c:h val="0.7669915032607441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'PROSJECI-PREDMETNA'!$C$31:$M$31</c:f>
              <c:strCache>
                <c:ptCount val="11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6A</c:v>
                </c:pt>
                <c:pt idx="4">
                  <c:v>6B</c:v>
                </c:pt>
                <c:pt idx="5">
                  <c:v>7A</c:v>
                </c:pt>
                <c:pt idx="6">
                  <c:v>7B</c:v>
                </c:pt>
                <c:pt idx="7">
                  <c:v>7C</c:v>
                </c:pt>
                <c:pt idx="8">
                  <c:v>8A</c:v>
                </c:pt>
                <c:pt idx="9">
                  <c:v>8B</c:v>
                </c:pt>
                <c:pt idx="10">
                  <c:v>SVI</c:v>
                </c:pt>
              </c:strCache>
            </c:strRef>
          </c:cat>
          <c:val>
            <c:numRef>
              <c:f>'PROSJECI-PREDMETNA'!$C$46:$M$46</c:f>
              <c:numCache>
                <c:formatCode>General</c:formatCode>
                <c:ptCount val="11"/>
                <c:pt idx="0" formatCode="0.00">
                  <c:v>5</c:v>
                </c:pt>
                <c:pt idx="2" formatCode="0.00">
                  <c:v>5</c:v>
                </c:pt>
                <c:pt idx="3" formatCode="0.00">
                  <c:v>5</c:v>
                </c:pt>
                <c:pt idx="4" formatCode="0.00">
                  <c:v>5</c:v>
                </c:pt>
                <c:pt idx="5" formatCode="0.00">
                  <c:v>5</c:v>
                </c:pt>
                <c:pt idx="6" formatCode="0.00">
                  <c:v>5</c:v>
                </c:pt>
                <c:pt idx="7" formatCode="0.00">
                  <c:v>5</c:v>
                </c:pt>
                <c:pt idx="8" formatCode="0.00">
                  <c:v>5</c:v>
                </c:pt>
                <c:pt idx="9" formatCode="0.00">
                  <c:v>5</c:v>
                </c:pt>
                <c:pt idx="10" formatCode="0.0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524160"/>
        <c:axId val="220067456"/>
      </c:barChart>
      <c:catAx>
        <c:axId val="2185241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2200674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0067456"/>
        <c:scaling>
          <c:orientation val="minMax"/>
          <c:max val="5"/>
          <c:min val="4.5999999999999996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218524160"/>
        <c:crosses val="autoZero"/>
        <c:crossBetween val="between"/>
      </c:valAx>
      <c:spPr>
        <a:noFill/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R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/>
              <a:t>Izostanci po učeniku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Opravdani sati</c:v>
          </c:tx>
          <c:invertIfNegative val="0"/>
          <c:cat>
            <c:strRef>
              <c:f>'IZOSTANCI UČENIKA 5-8'!$A$7:$A$16</c:f>
              <c:strCache>
                <c:ptCount val="10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6A</c:v>
                </c:pt>
                <c:pt idx="4">
                  <c:v>6B</c:v>
                </c:pt>
                <c:pt idx="5">
                  <c:v>7A</c:v>
                </c:pt>
                <c:pt idx="6">
                  <c:v>7B</c:v>
                </c:pt>
                <c:pt idx="7">
                  <c:v>7C</c:v>
                </c:pt>
                <c:pt idx="8">
                  <c:v>8A</c:v>
                </c:pt>
                <c:pt idx="9">
                  <c:v>8B</c:v>
                </c:pt>
              </c:strCache>
            </c:strRef>
          </c:cat>
          <c:val>
            <c:numRef>
              <c:f>'IZOSTANCI UČENIKA 5-8'!$G$7:$G$16</c:f>
              <c:numCache>
                <c:formatCode>0</c:formatCode>
                <c:ptCount val="10"/>
                <c:pt idx="0">
                  <c:v>66.590909090909093</c:v>
                </c:pt>
                <c:pt idx="1">
                  <c:v>44.904761904761905</c:v>
                </c:pt>
                <c:pt idx="2">
                  <c:v>44.888888888888886</c:v>
                </c:pt>
                <c:pt idx="3">
                  <c:v>51.083333333333336</c:v>
                </c:pt>
                <c:pt idx="4">
                  <c:v>60.375</c:v>
                </c:pt>
                <c:pt idx="5">
                  <c:v>58.391304347826086</c:v>
                </c:pt>
                <c:pt idx="6">
                  <c:v>58.590909090909093</c:v>
                </c:pt>
                <c:pt idx="7">
                  <c:v>53.95</c:v>
                </c:pt>
                <c:pt idx="8">
                  <c:v>81.2</c:v>
                </c:pt>
                <c:pt idx="9">
                  <c:v>68.476190476190482</c:v>
                </c:pt>
              </c:numCache>
            </c:numRef>
          </c:val>
        </c:ser>
        <c:ser>
          <c:idx val="1"/>
          <c:order val="1"/>
          <c:tx>
            <c:v>Neopravdani sati</c:v>
          </c:tx>
          <c:invertIfNegative val="0"/>
          <c:cat>
            <c:strRef>
              <c:f>'IZOSTANCI UČENIKA 5-8'!$A$7:$A$16</c:f>
              <c:strCache>
                <c:ptCount val="10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6A</c:v>
                </c:pt>
                <c:pt idx="4">
                  <c:v>6B</c:v>
                </c:pt>
                <c:pt idx="5">
                  <c:v>7A</c:v>
                </c:pt>
                <c:pt idx="6">
                  <c:v>7B</c:v>
                </c:pt>
                <c:pt idx="7">
                  <c:v>7C</c:v>
                </c:pt>
                <c:pt idx="8">
                  <c:v>8A</c:v>
                </c:pt>
                <c:pt idx="9">
                  <c:v>8B</c:v>
                </c:pt>
              </c:strCache>
            </c:strRef>
          </c:cat>
          <c:val>
            <c:numRef>
              <c:f>'IZOSTANCI UČENIKA 5-8'!$H$7:$H$16</c:f>
              <c:numCache>
                <c:formatCode>0</c:formatCode>
                <c:ptCount val="10"/>
                <c:pt idx="0">
                  <c:v>0.31818181818181818</c:v>
                </c:pt>
                <c:pt idx="1">
                  <c:v>1.4761904761904763</c:v>
                </c:pt>
                <c:pt idx="2">
                  <c:v>0.16666666666666666</c:v>
                </c:pt>
                <c:pt idx="3">
                  <c:v>4.1666666666666664E-2</c:v>
                </c:pt>
                <c:pt idx="4">
                  <c:v>0.66666666666666663</c:v>
                </c:pt>
                <c:pt idx="5">
                  <c:v>0.13043478260869565</c:v>
                </c:pt>
                <c:pt idx="6">
                  <c:v>0.27272727272727271</c:v>
                </c:pt>
                <c:pt idx="7">
                  <c:v>0.35</c:v>
                </c:pt>
                <c:pt idx="8">
                  <c:v>0.36</c:v>
                </c:pt>
                <c:pt idx="9">
                  <c:v>0.33333333333333331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22316032"/>
        <c:axId val="151670144"/>
      </c:barChart>
      <c:catAx>
        <c:axId val="222316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hr-HR" sz="1400"/>
                  <a:t>Razredi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sr-Latn-RS"/>
          </a:p>
        </c:txPr>
        <c:crossAx val="151670144"/>
        <c:crosses val="autoZero"/>
        <c:auto val="1"/>
        <c:lblAlgn val="ctr"/>
        <c:lblOffset val="100"/>
        <c:noMultiLvlLbl val="0"/>
      </c:catAx>
      <c:valAx>
        <c:axId val="1516701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hr-HR" sz="1400"/>
                  <a:t>Sati po učeniku</a:t>
                </a:r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sr-Latn-RS"/>
          </a:p>
        </c:txPr>
        <c:crossAx val="222316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430293758158793"/>
          <c:y val="0.50434858554292494"/>
          <c:w val="0.13622385375006585"/>
          <c:h val="0.18024827485819039"/>
        </c:manualLayout>
      </c:layout>
      <c:overlay val="0"/>
      <c:spPr>
        <a:ln>
          <a:solidFill>
            <a:schemeClr val="accent1"/>
          </a:solidFill>
        </a:ln>
      </c:spPr>
      <c:txPr>
        <a:bodyPr/>
        <a:lstStyle/>
        <a:p>
          <a:pPr>
            <a:defRPr sz="1200"/>
          </a:pPr>
          <a:endParaRPr lang="sr-Latn-R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497123130034521E-2"/>
          <c:y val="0.13938411669367909"/>
          <c:w val="0.89067894131185266"/>
          <c:h val="0.7698541329011344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'PROSJECI-PREDMETNA'!$H$31:$M$31</c:f>
              <c:strCache>
                <c:ptCount val="6"/>
                <c:pt idx="0">
                  <c:v>7A</c:v>
                </c:pt>
                <c:pt idx="1">
                  <c:v>7B</c:v>
                </c:pt>
                <c:pt idx="2">
                  <c:v>7C</c:v>
                </c:pt>
                <c:pt idx="3">
                  <c:v>8A</c:v>
                </c:pt>
                <c:pt idx="4">
                  <c:v>8B</c:v>
                </c:pt>
                <c:pt idx="5">
                  <c:v>SVI</c:v>
                </c:pt>
              </c:strCache>
            </c:strRef>
          </c:cat>
          <c:val>
            <c:numRef>
              <c:f>'PROSJECI-PREDMETNA'!$H$45:$M$45</c:f>
              <c:numCache>
                <c:formatCode>0.00</c:formatCode>
                <c:ptCount val="6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6248832"/>
        <c:axId val="274702336"/>
      </c:barChart>
      <c:catAx>
        <c:axId val="2162488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2747023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74702336"/>
        <c:scaling>
          <c:orientation val="minMax"/>
          <c:max val="5"/>
          <c:min val="4.5999999999999996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216248832"/>
        <c:crosses val="autoZero"/>
        <c:crossBetween val="between"/>
      </c:valAx>
      <c:spPr>
        <a:noFill/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RS"/>
    </a:p>
  </c:txPr>
  <c:externalData r:id="rId1">
    <c:autoUpdate val="0"/>
  </c:externalData>
  <c:userShapes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43029637760703"/>
          <c:y val="0.23863655279505566"/>
          <c:w val="0.85510428100987923"/>
          <c:h val="0.5844160476613607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2">
                <a:lumMod val="50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6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'[Statistika kraj nastavne godine 2016_17_korigirana verzija.xls]PROSJECI-PREDMETNA'!$C$66:$L$66</c:f>
              <c:strCache>
                <c:ptCount val="10"/>
                <c:pt idx="0">
                  <c:v>5A</c:v>
                </c:pt>
                <c:pt idx="1">
                  <c:v>6A</c:v>
                </c:pt>
                <c:pt idx="2">
                  <c:v>7B</c:v>
                </c:pt>
                <c:pt idx="3">
                  <c:v>8B</c:v>
                </c:pt>
                <c:pt idx="4">
                  <c:v>5B</c:v>
                </c:pt>
                <c:pt idx="5">
                  <c:v>7A</c:v>
                </c:pt>
                <c:pt idx="6">
                  <c:v>6B</c:v>
                </c:pt>
                <c:pt idx="7">
                  <c:v>8A</c:v>
                </c:pt>
                <c:pt idx="8">
                  <c:v>7C</c:v>
                </c:pt>
                <c:pt idx="9">
                  <c:v>5C</c:v>
                </c:pt>
              </c:strCache>
            </c:strRef>
          </c:cat>
          <c:val>
            <c:numRef>
              <c:f>'[Statistika kraj nastavne godine 2016_17_korigirana verzija.xls]PROSJECI-PREDMETNA'!$C$68:$L$68</c:f>
              <c:numCache>
                <c:formatCode>0.00</c:formatCode>
                <c:ptCount val="10"/>
                <c:pt idx="0">
                  <c:v>4.8599999999999994</c:v>
                </c:pt>
                <c:pt idx="1">
                  <c:v>4.7573333333333334</c:v>
                </c:pt>
                <c:pt idx="2">
                  <c:v>4.625</c:v>
                </c:pt>
                <c:pt idx="3">
                  <c:v>4.6272222222222226</c:v>
                </c:pt>
                <c:pt idx="4">
                  <c:v>4.552142857142857</c:v>
                </c:pt>
                <c:pt idx="5">
                  <c:v>4.5455555555555556</c:v>
                </c:pt>
                <c:pt idx="6">
                  <c:v>4.5046666666666662</c:v>
                </c:pt>
                <c:pt idx="7">
                  <c:v>4.4883333333333333</c:v>
                </c:pt>
                <c:pt idx="8">
                  <c:v>4.3972222222222221</c:v>
                </c:pt>
                <c:pt idx="9">
                  <c:v>4.32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6248320"/>
        <c:axId val="274704640"/>
      </c:barChart>
      <c:catAx>
        <c:axId val="2162483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hr-HR"/>
                  <a:t>Razred</a:t>
                </a:r>
              </a:p>
            </c:rich>
          </c:tx>
          <c:layout>
            <c:manualLayout>
              <c:xMode val="edge"/>
              <c:yMode val="edge"/>
              <c:x val="0.51105325974639737"/>
              <c:y val="0.9086746915256281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2747046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74704640"/>
        <c:scaling>
          <c:orientation val="minMax"/>
          <c:min val="3.4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hr-HR"/>
                  <a:t>Prosječna ocjena</a:t>
                </a:r>
              </a:p>
            </c:rich>
          </c:tx>
          <c:layout>
            <c:manualLayout>
              <c:xMode val="edge"/>
              <c:yMode val="edge"/>
              <c:x val="1.6905129992016512E-2"/>
              <c:y val="0.35616410017713307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216248320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6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R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/>
              <a:t>Uspjeh učenika od 1. do 4.</a:t>
            </a:r>
            <a:r>
              <a:rPr lang="hr-HR" baseline="0"/>
              <a:t> </a:t>
            </a:r>
            <a:r>
              <a:rPr lang="hr-HR"/>
              <a:t>razreda u školskoj</a:t>
            </a:r>
            <a:r>
              <a:rPr lang="hr-HR" baseline="0"/>
              <a:t> godini</a:t>
            </a:r>
            <a:r>
              <a:rPr lang="en-US" baseline="0"/>
              <a:t> 2016/2017</a:t>
            </a:r>
            <a:endParaRPr lang="hr-HR"/>
          </a:p>
        </c:rich>
      </c:tx>
      <c:layout/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('USPJEH UČENIKA 1-4'!$C$6;'USPJEH UČENIKA 1-4'!$G$6;'USPJEH UČENIKA 1-4'!$H$6;'USPJEH UČENIKA 1-4'!$I$6;'USPJEH UČENIKA 1-4'!$J$6)</c:f>
              <c:strCache>
                <c:ptCount val="5"/>
                <c:pt idx="0">
                  <c:v>Odlični</c:v>
                </c:pt>
                <c:pt idx="1">
                  <c:v>Vrlo dobri</c:v>
                </c:pt>
                <c:pt idx="2">
                  <c:v>Dobri</c:v>
                </c:pt>
                <c:pt idx="3">
                  <c:v>Dovoljni</c:v>
                </c:pt>
                <c:pt idx="4">
                  <c:v>Nedovoljni</c:v>
                </c:pt>
              </c:strCache>
            </c:strRef>
          </c:cat>
          <c:val>
            <c:numRef>
              <c:f>('USPJEH UČENIKA 1-4'!$C$17;'USPJEH UČENIKA 1-4'!$G$17;'USPJEH UČENIKA 1-4'!$H$17;'USPJEH UČENIKA 1-4'!$I$17;'USPJEH UČENIKA 1-4'!$J$17)</c:f>
              <c:numCache>
                <c:formatCode>General</c:formatCode>
                <c:ptCount val="5"/>
                <c:pt idx="0">
                  <c:v>189</c:v>
                </c:pt>
                <c:pt idx="1">
                  <c:v>37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5923205447694484"/>
          <c:y val="0.42587546384288172"/>
          <c:w val="0.12996781539491675"/>
          <c:h val="0.20690306815096388"/>
        </c:manualLayout>
      </c:layout>
      <c:overlay val="0"/>
      <c:spPr>
        <a:ln>
          <a:solidFill>
            <a:srgbClr val="4F81BD"/>
          </a:solidFill>
        </a:ln>
      </c:spPr>
      <c:txPr>
        <a:bodyPr/>
        <a:lstStyle/>
        <a:p>
          <a:pPr>
            <a:defRPr sz="1200"/>
          </a:pPr>
          <a:endParaRPr lang="sr-Latn-R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/>
              <a:t>Postotak učenika</a:t>
            </a:r>
            <a:r>
              <a:rPr lang="hr-HR" baseline="0"/>
              <a:t> s odličnim uspjehom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9056867891513564E-2"/>
          <c:y val="0.106"/>
          <c:w val="0.76071297754447365"/>
          <c:h val="0.754555680539932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'USPJEH UČENIKA 1-4'!$D$6</c:f>
              <c:strCache>
                <c:ptCount val="1"/>
                <c:pt idx="0">
                  <c:v>Odlični (%)</c:v>
                </c:pt>
              </c:strCache>
            </c:strRef>
          </c:tx>
          <c:invertIfNegative val="0"/>
          <c:cat>
            <c:strRef>
              <c:f>'USPJEH UČENIKA 1-4'!$A$7:$A$16</c:f>
              <c:strCache>
                <c:ptCount val="10"/>
                <c:pt idx="0">
                  <c:v>1A</c:v>
                </c:pt>
                <c:pt idx="1">
                  <c:v>1B</c:v>
                </c:pt>
                <c:pt idx="2">
                  <c:v>2A</c:v>
                </c:pt>
                <c:pt idx="3">
                  <c:v>2B</c:v>
                </c:pt>
                <c:pt idx="4">
                  <c:v>3A</c:v>
                </c:pt>
                <c:pt idx="5">
                  <c:v>3B</c:v>
                </c:pt>
                <c:pt idx="6">
                  <c:v>3C</c:v>
                </c:pt>
                <c:pt idx="7">
                  <c:v>4A</c:v>
                </c:pt>
                <c:pt idx="8">
                  <c:v>4B</c:v>
                </c:pt>
                <c:pt idx="9">
                  <c:v>4C</c:v>
                </c:pt>
              </c:strCache>
            </c:strRef>
          </c:cat>
          <c:val>
            <c:numRef>
              <c:f>'USPJEH UČENIKA 1-4'!$D$7:$D$16</c:f>
              <c:numCache>
                <c:formatCode>0.00</c:formatCode>
                <c:ptCount val="10"/>
                <c:pt idx="0">
                  <c:v>100</c:v>
                </c:pt>
                <c:pt idx="1">
                  <c:v>96.428571428571431</c:v>
                </c:pt>
                <c:pt idx="2">
                  <c:v>78.260869565217391</c:v>
                </c:pt>
                <c:pt idx="3">
                  <c:v>95.238095238095227</c:v>
                </c:pt>
                <c:pt idx="4">
                  <c:v>78.260869565217391</c:v>
                </c:pt>
                <c:pt idx="5">
                  <c:v>82.608695652173907</c:v>
                </c:pt>
                <c:pt idx="6">
                  <c:v>80.952380952380949</c:v>
                </c:pt>
                <c:pt idx="7">
                  <c:v>78.94736842105263</c:v>
                </c:pt>
                <c:pt idx="8">
                  <c:v>70</c:v>
                </c:pt>
                <c:pt idx="9">
                  <c:v>63.157894736842103</c:v>
                </c:pt>
              </c:numCache>
            </c:numRef>
          </c:val>
        </c:ser>
        <c:ser>
          <c:idx val="1"/>
          <c:order val="1"/>
          <c:tx>
            <c:strRef>
              <c:f>'USPJEH UČENIKA 1-4'!$F$6</c:f>
              <c:strCache>
                <c:ptCount val="1"/>
                <c:pt idx="0">
                  <c:v>Odlični 
5,0 (%)</c:v>
                </c:pt>
              </c:strCache>
            </c:strRef>
          </c:tx>
          <c:invertIfNegative val="0"/>
          <c:cat>
            <c:strRef>
              <c:f>'USPJEH UČENIKA 1-4'!$A$7:$A$16</c:f>
              <c:strCache>
                <c:ptCount val="10"/>
                <c:pt idx="0">
                  <c:v>1A</c:v>
                </c:pt>
                <c:pt idx="1">
                  <c:v>1B</c:v>
                </c:pt>
                <c:pt idx="2">
                  <c:v>2A</c:v>
                </c:pt>
                <c:pt idx="3">
                  <c:v>2B</c:v>
                </c:pt>
                <c:pt idx="4">
                  <c:v>3A</c:v>
                </c:pt>
                <c:pt idx="5">
                  <c:v>3B</c:v>
                </c:pt>
                <c:pt idx="6">
                  <c:v>3C</c:v>
                </c:pt>
                <c:pt idx="7">
                  <c:v>4A</c:v>
                </c:pt>
                <c:pt idx="8">
                  <c:v>4B</c:v>
                </c:pt>
                <c:pt idx="9">
                  <c:v>4C</c:v>
                </c:pt>
              </c:strCache>
            </c:strRef>
          </c:cat>
          <c:val>
            <c:numRef>
              <c:f>'USPJEH UČENIKA 1-4'!$F$7:$F$16</c:f>
              <c:numCache>
                <c:formatCode>0.00</c:formatCode>
                <c:ptCount val="10"/>
                <c:pt idx="0">
                  <c:v>86.206896551724128</c:v>
                </c:pt>
                <c:pt idx="1">
                  <c:v>75</c:v>
                </c:pt>
                <c:pt idx="2">
                  <c:v>39.130434782608695</c:v>
                </c:pt>
                <c:pt idx="3">
                  <c:v>47.619047619047613</c:v>
                </c:pt>
                <c:pt idx="4">
                  <c:v>65.217391304347828</c:v>
                </c:pt>
                <c:pt idx="5">
                  <c:v>47.826086956521742</c:v>
                </c:pt>
                <c:pt idx="6">
                  <c:v>42.857142857142854</c:v>
                </c:pt>
                <c:pt idx="7">
                  <c:v>47.368421052631575</c:v>
                </c:pt>
                <c:pt idx="8">
                  <c:v>25</c:v>
                </c:pt>
                <c:pt idx="9">
                  <c:v>52.631578947368418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365312"/>
        <c:axId val="217812928"/>
      </c:barChart>
      <c:catAx>
        <c:axId val="84365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hr-HR" sz="1400"/>
                  <a:t>Razredi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sr-Latn-RS"/>
          </a:p>
        </c:txPr>
        <c:crossAx val="217812928"/>
        <c:crosses val="autoZero"/>
        <c:auto val="1"/>
        <c:lblAlgn val="ctr"/>
        <c:lblOffset val="100"/>
        <c:noMultiLvlLbl val="0"/>
      </c:catAx>
      <c:valAx>
        <c:axId val="217812928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hr-HR" sz="1400"/>
                  <a:t>% od ukupnog broja učenika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r-Latn-RS"/>
          </a:p>
        </c:txPr>
        <c:crossAx val="84365312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87095684551059027"/>
          <c:y val="0.5008914691267794"/>
          <c:w val="0.11628261002258444"/>
          <c:h val="0.16988274013909388"/>
        </c:manualLayout>
      </c:layout>
      <c:overlay val="0"/>
      <c:spPr>
        <a:ln>
          <a:solidFill>
            <a:srgbClr val="4F81BD"/>
          </a:solidFill>
        </a:ln>
      </c:spPr>
      <c:txPr>
        <a:bodyPr/>
        <a:lstStyle/>
        <a:p>
          <a:pPr>
            <a:defRPr sz="1200"/>
          </a:pPr>
          <a:endParaRPr lang="sr-Latn-R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/>
              <a:t>Uspjeh učenika od 5. do 8.</a:t>
            </a:r>
            <a:r>
              <a:rPr lang="hr-HR" baseline="0"/>
              <a:t> </a:t>
            </a:r>
            <a:r>
              <a:rPr lang="hr-HR"/>
              <a:t>razreda u školskoj</a:t>
            </a:r>
            <a:r>
              <a:rPr lang="hr-HR" baseline="0"/>
              <a:t> godini</a:t>
            </a:r>
            <a:r>
              <a:rPr lang="en-US" baseline="0"/>
              <a:t> 2016/2017</a:t>
            </a:r>
            <a:endParaRPr lang="hr-HR"/>
          </a:p>
        </c:rich>
      </c:tx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('USPJEH UČENIKA 5-8'!$C$6;'USPJEH UČENIKA 5-8'!$G$6;'USPJEH UČENIKA 5-8'!$H$6;'USPJEH UČENIKA 5-8'!$I$6;'USPJEH UČENIKA 5-8'!$J$6)</c:f>
              <c:strCache>
                <c:ptCount val="5"/>
                <c:pt idx="0">
                  <c:v>Odlični</c:v>
                </c:pt>
                <c:pt idx="1">
                  <c:v>Vrlo dobri</c:v>
                </c:pt>
                <c:pt idx="2">
                  <c:v>Dobri</c:v>
                </c:pt>
                <c:pt idx="3">
                  <c:v>Dovoljni</c:v>
                </c:pt>
                <c:pt idx="4">
                  <c:v>Nedovoljni</c:v>
                </c:pt>
              </c:strCache>
            </c:strRef>
          </c:cat>
          <c:val>
            <c:numRef>
              <c:f>('USPJEH UČENIKA 5-8'!$C$17;'USPJEH UČENIKA 5-8'!$G$17;'USPJEH UČENIKA 5-8'!$H$17;'USPJEH UČENIKA 5-8'!$I$17;'USPJEH UČENIKA 5-8'!$J$17)</c:f>
              <c:numCache>
                <c:formatCode>General</c:formatCode>
                <c:ptCount val="5"/>
                <c:pt idx="0">
                  <c:v>143</c:v>
                </c:pt>
                <c:pt idx="1">
                  <c:v>65</c:v>
                </c:pt>
                <c:pt idx="2">
                  <c:v>9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5201158519444997"/>
          <c:y val="0.38449470540320391"/>
          <c:w val="0.13478154580857893"/>
          <c:h val="0.28966422300660694"/>
        </c:manualLayout>
      </c:layout>
      <c:overlay val="0"/>
      <c:spPr>
        <a:ln>
          <a:solidFill>
            <a:srgbClr val="4F81BD"/>
          </a:solidFill>
        </a:ln>
      </c:spPr>
      <c:txPr>
        <a:bodyPr/>
        <a:lstStyle/>
        <a:p>
          <a:pPr>
            <a:defRPr sz="1200"/>
          </a:pPr>
          <a:endParaRPr lang="sr-Latn-R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/>
              <a:t>Postotak učenika</a:t>
            </a:r>
            <a:r>
              <a:rPr lang="hr-HR" baseline="0"/>
              <a:t> s odličnim uspjehom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9056867891513564E-2"/>
          <c:y val="0.106"/>
          <c:w val="0.74731396908719738"/>
          <c:h val="0.754555680539932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'USPJEH UČENIKA 5-8'!$D$6</c:f>
              <c:strCache>
                <c:ptCount val="1"/>
                <c:pt idx="0">
                  <c:v>Odlični (%)</c:v>
                </c:pt>
              </c:strCache>
            </c:strRef>
          </c:tx>
          <c:invertIfNegative val="0"/>
          <c:cat>
            <c:strRef>
              <c:f>'USPJEH UČENIKA 5-8'!$A$7:$A$16</c:f>
              <c:strCache>
                <c:ptCount val="10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6A</c:v>
                </c:pt>
                <c:pt idx="4">
                  <c:v>6B</c:v>
                </c:pt>
                <c:pt idx="5">
                  <c:v>7A</c:v>
                </c:pt>
                <c:pt idx="6">
                  <c:v>7B</c:v>
                </c:pt>
                <c:pt idx="7">
                  <c:v>7C</c:v>
                </c:pt>
                <c:pt idx="8">
                  <c:v>8A</c:v>
                </c:pt>
                <c:pt idx="9">
                  <c:v>8B</c:v>
                </c:pt>
              </c:strCache>
            </c:strRef>
          </c:cat>
          <c:val>
            <c:numRef>
              <c:f>'USPJEH UČENIKA 5-8'!$D$7:$D$16</c:f>
              <c:numCache>
                <c:formatCode>0.00</c:formatCode>
                <c:ptCount val="10"/>
                <c:pt idx="0">
                  <c:v>86.36363636363636</c:v>
                </c:pt>
                <c:pt idx="1">
                  <c:v>71.428571428571431</c:v>
                </c:pt>
                <c:pt idx="2">
                  <c:v>52.941176470588239</c:v>
                </c:pt>
                <c:pt idx="3">
                  <c:v>87.5</c:v>
                </c:pt>
                <c:pt idx="4">
                  <c:v>54.166666666666664</c:v>
                </c:pt>
                <c:pt idx="5">
                  <c:v>60.869565217391312</c:v>
                </c:pt>
                <c:pt idx="6">
                  <c:v>61.904761904761905</c:v>
                </c:pt>
                <c:pt idx="7">
                  <c:v>55.000000000000007</c:v>
                </c:pt>
                <c:pt idx="8">
                  <c:v>56.000000000000007</c:v>
                </c:pt>
                <c:pt idx="9">
                  <c:v>66.666666666666657</c:v>
                </c:pt>
              </c:numCache>
            </c:numRef>
          </c:val>
        </c:ser>
        <c:ser>
          <c:idx val="1"/>
          <c:order val="1"/>
          <c:tx>
            <c:strRef>
              <c:f>'USPJEH UČENIKA 5-8'!$F$6</c:f>
              <c:strCache>
                <c:ptCount val="1"/>
                <c:pt idx="0">
                  <c:v>Odlični 
5,0 (%)</c:v>
                </c:pt>
              </c:strCache>
            </c:strRef>
          </c:tx>
          <c:invertIfNegative val="0"/>
          <c:cat>
            <c:strRef>
              <c:f>'USPJEH UČENIKA 5-8'!$A$7:$A$16</c:f>
              <c:strCache>
                <c:ptCount val="10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6A</c:v>
                </c:pt>
                <c:pt idx="4">
                  <c:v>6B</c:v>
                </c:pt>
                <c:pt idx="5">
                  <c:v>7A</c:v>
                </c:pt>
                <c:pt idx="6">
                  <c:v>7B</c:v>
                </c:pt>
                <c:pt idx="7">
                  <c:v>7C</c:v>
                </c:pt>
                <c:pt idx="8">
                  <c:v>8A</c:v>
                </c:pt>
                <c:pt idx="9">
                  <c:v>8B</c:v>
                </c:pt>
              </c:strCache>
            </c:strRef>
          </c:cat>
          <c:val>
            <c:numRef>
              <c:f>'USPJEH UČENIKA 5-8'!$F$7:$F$16</c:f>
              <c:numCache>
                <c:formatCode>0.00</c:formatCode>
                <c:ptCount val="10"/>
                <c:pt idx="0">
                  <c:v>50</c:v>
                </c:pt>
                <c:pt idx="1">
                  <c:v>19.047619047619047</c:v>
                </c:pt>
                <c:pt idx="2">
                  <c:v>5.8823529411764701</c:v>
                </c:pt>
                <c:pt idx="3">
                  <c:v>33.333333333333329</c:v>
                </c:pt>
                <c:pt idx="4">
                  <c:v>25</c:v>
                </c:pt>
                <c:pt idx="5">
                  <c:v>21.739130434782609</c:v>
                </c:pt>
                <c:pt idx="6">
                  <c:v>23.809523809523807</c:v>
                </c:pt>
                <c:pt idx="7">
                  <c:v>10</c:v>
                </c:pt>
                <c:pt idx="8">
                  <c:v>24</c:v>
                </c:pt>
                <c:pt idx="9">
                  <c:v>28.571428571428569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097024"/>
        <c:axId val="220048768"/>
      </c:barChart>
      <c:catAx>
        <c:axId val="84097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hr-HR" sz="1400"/>
                  <a:t>Razredi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sr-Latn-RS"/>
          </a:p>
        </c:txPr>
        <c:crossAx val="220048768"/>
        <c:crosses val="autoZero"/>
        <c:auto val="1"/>
        <c:lblAlgn val="ctr"/>
        <c:lblOffset val="100"/>
        <c:noMultiLvlLbl val="0"/>
      </c:catAx>
      <c:valAx>
        <c:axId val="220048768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hr-HR" sz="1400"/>
                  <a:t>% od ukupnog broja učenika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r-Latn-RS"/>
          </a:p>
        </c:txPr>
        <c:crossAx val="84097024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85235170603674537"/>
          <c:y val="0.50264278261189332"/>
          <c:w val="0.13372508087651835"/>
          <c:h val="0.17863967529452862"/>
        </c:manualLayout>
      </c:layout>
      <c:overlay val="0"/>
      <c:spPr>
        <a:ln>
          <a:solidFill>
            <a:srgbClr val="4F81BD"/>
          </a:solidFill>
        </a:ln>
      </c:spPr>
      <c:txPr>
        <a:bodyPr/>
        <a:lstStyle/>
        <a:p>
          <a:pPr>
            <a:defRPr sz="1200"/>
          </a:pPr>
          <a:endParaRPr lang="sr-Latn-R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883307978821765"/>
          <c:y val="0.22824338734635954"/>
          <c:w val="0.73112168992335547"/>
          <c:h val="0.67980404576541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3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'PROSJECI-RAZREDNA'!$A$5:$A$14</c:f>
              <c:strCache>
                <c:ptCount val="10"/>
                <c:pt idx="0">
                  <c:v>MATEMATIKA</c:v>
                </c:pt>
                <c:pt idx="1">
                  <c:v>HRVATSKI JEZIK</c:v>
                </c:pt>
                <c:pt idx="2">
                  <c:v>ENGLESKI JEZIK</c:v>
                </c:pt>
                <c:pt idx="3">
                  <c:v>TZK</c:v>
                </c:pt>
                <c:pt idx="4">
                  <c:v>GLAZBENA KULTURA</c:v>
                </c:pt>
                <c:pt idx="5">
                  <c:v>LIKOVNA KULTURA</c:v>
                </c:pt>
                <c:pt idx="6">
                  <c:v>PRIRODA I DRUŠTVO</c:v>
                </c:pt>
                <c:pt idx="7">
                  <c:v>VJERONAUK</c:v>
                </c:pt>
                <c:pt idx="8">
                  <c:v>NJEMAČKI JEZIK</c:v>
                </c:pt>
                <c:pt idx="9">
                  <c:v>TALIJANSKI JEZIK</c:v>
                </c:pt>
              </c:strCache>
            </c:strRef>
          </c:cat>
          <c:val>
            <c:numRef>
              <c:f>'PROSJECI-RAZREDNA'!$L$5:$L$14</c:f>
              <c:numCache>
                <c:formatCode>0.00</c:formatCode>
                <c:ptCount val="10"/>
                <c:pt idx="0">
                  <c:v>4.4872511848341228</c:v>
                </c:pt>
                <c:pt idx="1">
                  <c:v>4.6374881516587676</c:v>
                </c:pt>
                <c:pt idx="2">
                  <c:v>4.6765402843601889</c:v>
                </c:pt>
                <c:pt idx="3">
                  <c:v>4.9682464454976305</c:v>
                </c:pt>
                <c:pt idx="4">
                  <c:v>4.979668246445498</c:v>
                </c:pt>
                <c:pt idx="5">
                  <c:v>4.9558767772511851</c:v>
                </c:pt>
                <c:pt idx="6">
                  <c:v>4.6618957345971559</c:v>
                </c:pt>
                <c:pt idx="7">
                  <c:v>4.9940284360189571</c:v>
                </c:pt>
                <c:pt idx="8">
                  <c:v>4.6179710144927535</c:v>
                </c:pt>
                <c:pt idx="9">
                  <c:v>4.8781159420289857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2317568"/>
        <c:axId val="193143936"/>
      </c:barChart>
      <c:catAx>
        <c:axId val="2223175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193143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3143936"/>
        <c:scaling>
          <c:orientation val="minMax"/>
          <c:max val="5"/>
          <c:min val="4.3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RS"/>
          </a:p>
        </c:txPr>
        <c:crossAx val="222317568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R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0.024</cdr:x>
      <cdr:y>0.0082</cdr:y>
    </cdr:from>
    <cdr:to>
      <cdr:x>0.99429</cdr:x>
      <cdr:y>0.15942</cdr:y>
    </cdr:to>
    <cdr:sp macro="" textlink="">
      <cdr:nvSpPr>
        <cdr:cNvPr id="1632257" name="Text Box 1">
          <a:extLst xmlns:a="http://schemas.openxmlformats.org/drawingml/2006/main"/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3523" y="50800"/>
          <a:ext cx="8076402" cy="875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Prosječna ocjena po predmetima od 1. do 4. razreda na kraju šk.god. 201</a:t>
          </a:r>
          <a:r>
            <a:rPr lang="en-GB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6</a:t>
          </a: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/201</a:t>
          </a:r>
          <a:r>
            <a:rPr lang="en-GB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7</a:t>
          </a:r>
        </a:p>
        <a:p xmlns:a="http://schemas.openxmlformats.org/drawingml/2006/main">
          <a:pPr algn="ctr" rtl="0">
            <a:defRPr sz="1000"/>
          </a:pPr>
          <a:endParaRPr lang="hr-HR" sz="1950" b="1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0.00573</cdr:x>
      <cdr:y>0.00816</cdr:y>
    </cdr:from>
    <cdr:to>
      <cdr:x>0.99427</cdr:x>
      <cdr:y>0.13752</cdr:y>
    </cdr:to>
    <cdr:sp macro="" textlink="">
      <cdr:nvSpPr>
        <cdr:cNvPr id="1626113" name="Text Box 1">
          <a:extLst xmlns:a="http://schemas.openxmlformats.org/drawingml/2006/main"/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8220075" cy="7710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Prosječna ocjena iz Njemačkog jezika od 1. do 4. razreda na kraju šk.god. 201</a:t>
          </a:r>
          <a:r>
            <a:rPr lang="en-GB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6</a:t>
          </a: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/201</a:t>
          </a:r>
          <a:r>
            <a:rPr lang="en-GB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7</a:t>
          </a:r>
          <a:endParaRPr lang="hr-HR" sz="1950" b="1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0.00572</cdr:x>
      <cdr:y>0.00806</cdr:y>
    </cdr:from>
    <cdr:to>
      <cdr:x>0.96265</cdr:x>
      <cdr:y>0.13007</cdr:y>
    </cdr:to>
    <cdr:sp macro="" textlink="">
      <cdr:nvSpPr>
        <cdr:cNvPr id="1627137" name="Text Box 1">
          <a:extLst xmlns:a="http://schemas.openxmlformats.org/drawingml/2006/main">
            <a:ext uri="{FF2B5EF4-FFF2-40B4-BE49-F238E27FC236}"/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7953908" cy="7233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Prosječna ocjena iz Talijanskog jezika od 1. do 4. razreda na polugodištu šk.god. 201</a:t>
          </a:r>
          <a:r>
            <a:rPr lang="en-GB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6</a:t>
          </a: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/201</a:t>
          </a:r>
          <a:r>
            <a:rPr lang="en-GB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7</a:t>
          </a:r>
          <a:endParaRPr lang="hr-HR" sz="1950" b="1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0.09423</cdr:x>
      <cdr:y>0.02724</cdr:y>
    </cdr:from>
    <cdr:to>
      <cdr:x>0.95322</cdr:x>
      <cdr:y>0.17236</cdr:y>
    </cdr:to>
    <cdr:sp macro="" textlink="">
      <cdr:nvSpPr>
        <cdr:cNvPr id="1633281" name="Text Box 1">
          <a:extLst xmlns:a="http://schemas.openxmlformats.org/drawingml/2006/main"/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12881" y="164471"/>
          <a:ext cx="7085514" cy="856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Rangiranje po prosječnoj ocjeni od 1. do 4. razreda na kraju šk.god. 201</a:t>
          </a:r>
          <a:r>
            <a:rPr lang="en-GB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6</a:t>
          </a: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/</a:t>
          </a:r>
          <a:r>
            <a:rPr lang="en-GB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201</a:t>
          </a:r>
          <a:endParaRPr lang="hr-HR" sz="1950" b="1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0.14455</cdr:x>
      <cdr:y>0.0027</cdr:y>
    </cdr:from>
    <cdr:to>
      <cdr:x>0.94066</cdr:x>
      <cdr:y>0.1095</cdr:y>
    </cdr:to>
    <cdr:sp macro="" textlink="">
      <cdr:nvSpPr>
        <cdr:cNvPr id="1597441" name="Text Box 1">
          <a:extLst xmlns:a="http://schemas.openxmlformats.org/drawingml/2006/main">
            <a:ext uri="{FF2B5EF4-FFF2-40B4-BE49-F238E27FC236}"/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34907" y="16680"/>
          <a:ext cx="7352209" cy="6603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lnSpc>
              <a:spcPts val="1900"/>
            </a:lnSpc>
            <a:defRPr sz="1000"/>
          </a:pP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Prosječna ocjena po predmetima od 5. do 8. razreda na kraju šk.god. 201</a:t>
          </a:r>
          <a:r>
            <a:rPr lang="en-GB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6</a:t>
          </a: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/</a:t>
          </a:r>
          <a:r>
            <a:rPr lang="en-GB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2017</a:t>
          </a:r>
          <a:endParaRPr lang="hr-HR" sz="1950" b="1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0.00583</cdr:x>
      <cdr:y>0.00816</cdr:y>
    </cdr:from>
    <cdr:to>
      <cdr:x>0.99417</cdr:x>
      <cdr:y>0.11612</cdr:y>
    </cdr:to>
    <cdr:sp macro="" textlink="">
      <cdr:nvSpPr>
        <cdr:cNvPr id="1601537" name="Text Box 1">
          <a:extLst xmlns:a="http://schemas.openxmlformats.org/drawingml/2006/main"/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8077200" cy="6375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Prosječna ocjena iz Hrvatskog jezika od 5. do 8. razreda na kraju šk.god. 201</a:t>
          </a:r>
          <a:r>
            <a:rPr lang="en-US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6</a:t>
          </a: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/201</a:t>
          </a:r>
          <a:r>
            <a:rPr lang="en-US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7</a:t>
          </a:r>
          <a:endParaRPr lang="hr-HR" sz="1950" b="1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0.02054</cdr:x>
      <cdr:y>0.0081</cdr:y>
    </cdr:from>
    <cdr:to>
      <cdr:x>0.92707</cdr:x>
      <cdr:y>0.14067</cdr:y>
    </cdr:to>
    <cdr:sp macro="" textlink="">
      <cdr:nvSpPr>
        <cdr:cNvPr id="1604609" name="Text Box 1">
          <a:extLst xmlns:a="http://schemas.openxmlformats.org/drawingml/2006/main"/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8072" y="50800"/>
          <a:ext cx="7552715" cy="7906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Prosječna ocjena iz Matematike od 5. do 8. razreda na kraju </a:t>
          </a:r>
          <a:r>
            <a:rPr lang="hr-HR" sz="1950" b="1" i="0" u="none" strike="noStrike" baseline="0" dirty="0" err="1">
              <a:solidFill>
                <a:srgbClr val="000000"/>
              </a:solidFill>
              <a:latin typeface="Arial"/>
              <a:cs typeface="Arial"/>
            </a:rPr>
            <a:t>šk.god</a:t>
          </a:r>
          <a:r>
            <a:rPr lang="hr-HR" sz="195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. 201</a:t>
          </a:r>
          <a:r>
            <a:rPr lang="en-US" sz="195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6</a:t>
          </a:r>
          <a:r>
            <a:rPr lang="hr-HR" sz="195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/201</a:t>
          </a:r>
          <a:r>
            <a:rPr lang="en-US" sz="195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7</a:t>
          </a:r>
          <a:endParaRPr lang="hr-HR" sz="1950" b="1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0.0058</cdr:x>
      <cdr:y>0.00805</cdr:y>
    </cdr:from>
    <cdr:to>
      <cdr:x>0.97345</cdr:x>
      <cdr:y>0.15171</cdr:y>
    </cdr:to>
    <cdr:sp macro="" textlink="">
      <cdr:nvSpPr>
        <cdr:cNvPr id="1603585" name="Text Box 1">
          <a:extLst xmlns:a="http://schemas.openxmlformats.org/drawingml/2006/main">
            <a:ext uri="{FF2B5EF4-FFF2-40B4-BE49-F238E27FC236}"/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7942850" cy="8686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Prosječna ocjena iz Engleskog jezika od 5. do 8. razreda na kraju šk.god. 201</a:t>
          </a:r>
          <a:r>
            <a:rPr lang="en-US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6</a:t>
          </a: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/201</a:t>
          </a:r>
          <a:r>
            <a:rPr lang="en-US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7</a:t>
          </a:r>
          <a:endParaRPr lang="hr-HR" sz="1950" b="1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0.06014</cdr:x>
      <cdr:y>0.00804</cdr:y>
    </cdr:from>
    <cdr:to>
      <cdr:x>0.97223</cdr:x>
      <cdr:y>0.12242</cdr:y>
    </cdr:to>
    <cdr:sp macro="" textlink="">
      <cdr:nvSpPr>
        <cdr:cNvPr id="1605633" name="Text Box 1">
          <a:extLst xmlns:a="http://schemas.openxmlformats.org/drawingml/2006/main"/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0700" y="50800"/>
          <a:ext cx="7562279" cy="6761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Prosječna ocjena iz Povijesti od 5. do 8. razreda na kraju šk.god. 201</a:t>
          </a:r>
          <a:r>
            <a:rPr lang="en-US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6</a:t>
          </a: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/201</a:t>
          </a:r>
          <a:r>
            <a:rPr lang="en-US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7</a:t>
          </a:r>
          <a:endParaRPr lang="hr-HR" sz="1950" b="1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0.00578</cdr:x>
      <cdr:y>0.00795</cdr:y>
    </cdr:from>
    <cdr:to>
      <cdr:x>0.95048</cdr:x>
      <cdr:y>0.1378</cdr:y>
    </cdr:to>
    <cdr:sp macro="" textlink="">
      <cdr:nvSpPr>
        <cdr:cNvPr id="1606657" name="Text Box 1">
          <a:extLst xmlns:a="http://schemas.openxmlformats.org/drawingml/2006/main">
            <a:ext uri="{FF2B5EF4-FFF2-40B4-BE49-F238E27FC236}"/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708" y="45294"/>
          <a:ext cx="7965109" cy="7425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Prosječna ocjena iz Geografije od 5. do 8. razreda na kraju šk.god. 201</a:t>
          </a:r>
          <a:r>
            <a:rPr lang="en-US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6</a:t>
          </a: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/201</a:t>
          </a: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0.07298</cdr:x>
      <cdr:y>0.00808</cdr:y>
    </cdr:from>
    <cdr:to>
      <cdr:x>0.92653</cdr:x>
      <cdr:y>0.12417</cdr:y>
    </cdr:to>
    <cdr:sp macro="" textlink="">
      <cdr:nvSpPr>
        <cdr:cNvPr id="1615873" name="Text Box 1">
          <a:extLst xmlns:a="http://schemas.openxmlformats.org/drawingml/2006/main">
            <a:ext uri="{FF2B5EF4-FFF2-40B4-BE49-F238E27FC236}"/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4268" y="50800"/>
          <a:ext cx="7069169" cy="6757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Prosječna ocjena iz Kemije od 7. do 8. razreda na kraju šk.god. 20</a:t>
          </a:r>
          <a:r>
            <a:rPr lang="en-US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16</a:t>
          </a: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/201</a:t>
          </a:r>
          <a:r>
            <a:rPr lang="en-US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7</a:t>
          </a:r>
          <a:endParaRPr lang="hr-HR" sz="1950" b="1" i="0" u="none" strike="noStrike" baseline="0">
            <a:solidFill>
              <a:srgbClr val="000000"/>
            </a:solidFill>
            <a:latin typeface="Arial"/>
            <a:cs typeface="Arial"/>
          </a:endParaRPr>
        </a:p>
        <a:p xmlns:a="http://schemas.openxmlformats.org/drawingml/2006/main">
          <a:pPr algn="ctr" rtl="0">
            <a:defRPr sz="1000"/>
          </a:pPr>
          <a:endParaRPr lang="hr-HR" sz="1950" b="1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0.00058</cdr:y>
    </cdr:from>
    <cdr:to>
      <cdr:x>0.94972</cdr:x>
      <cdr:y>0.14005</cdr:y>
    </cdr:to>
    <cdr:sp macro="" textlink="">
      <cdr:nvSpPr>
        <cdr:cNvPr id="1622017" name="Text Box 1">
          <a:extLst xmlns:a="http://schemas.openxmlformats.org/drawingml/2006/main">
            <a:ext uri="{FF2B5EF4-FFF2-40B4-BE49-F238E27FC236}"/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-1963881" y="3246"/>
          <a:ext cx="8079900" cy="7763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Prosječna ocjena iz Hrvatskog jezika od 1. do 4. razreda na kraju šk.god. 201</a:t>
          </a:r>
          <a:r>
            <a:rPr lang="en-GB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6</a:t>
          </a: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/201</a:t>
          </a:r>
          <a:r>
            <a:rPr lang="en-GB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7</a:t>
          </a:r>
          <a:endParaRPr lang="hr-HR" sz="1950" b="1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0.08354</cdr:x>
      <cdr:y>0.00805</cdr:y>
    </cdr:from>
    <cdr:to>
      <cdr:x>0.90437</cdr:x>
      <cdr:y>0.12661</cdr:y>
    </cdr:to>
    <cdr:sp macro="" textlink="">
      <cdr:nvSpPr>
        <cdr:cNvPr id="1616897" name="Text Box 1">
          <a:extLst xmlns:a="http://schemas.openxmlformats.org/drawingml/2006/main">
            <a:ext uri="{FF2B5EF4-FFF2-40B4-BE49-F238E27FC236}"/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97167" y="50800"/>
          <a:ext cx="6900791" cy="6852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Prosječna ocjena iz Fizike 7. do 8. razreda na kraju šk.god. 201</a:t>
          </a:r>
          <a:r>
            <a:rPr lang="en-US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6</a:t>
          </a: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/201</a:t>
          </a:r>
          <a:r>
            <a:rPr lang="en-US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7</a:t>
          </a:r>
          <a:endParaRPr lang="hr-HR" sz="1950" b="1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0.06457</cdr:x>
      <cdr:y>0.00805</cdr:y>
    </cdr:from>
    <cdr:to>
      <cdr:x>0.92308</cdr:x>
      <cdr:y>0.16548</cdr:y>
    </cdr:to>
    <cdr:sp macro="" textlink="">
      <cdr:nvSpPr>
        <cdr:cNvPr id="1614849" name="Text Box 1">
          <a:extLst xmlns:a="http://schemas.openxmlformats.org/drawingml/2006/main">
            <a:ext uri="{FF2B5EF4-FFF2-40B4-BE49-F238E27FC236}"/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8331" y="50800"/>
          <a:ext cx="7109908" cy="9238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Prosječna ocjena iz Biologije od 7. do 8. razreda na kraju šk.god. 201</a:t>
          </a:r>
          <a:r>
            <a:rPr lang="en-US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6</a:t>
          </a: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/201</a:t>
          </a:r>
          <a:r>
            <a:rPr lang="en-US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7</a:t>
          </a:r>
          <a:endParaRPr lang="hr-HR" sz="1950" b="1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0.00567</cdr:x>
      <cdr:y>0.00806</cdr:y>
    </cdr:from>
    <cdr:to>
      <cdr:x>0.9842</cdr:x>
      <cdr:y>0.12269</cdr:y>
    </cdr:to>
    <cdr:sp macro="" textlink="">
      <cdr:nvSpPr>
        <cdr:cNvPr id="1612801" name="Text Box 1">
          <a:extLst xmlns:a="http://schemas.openxmlformats.org/drawingml/2006/main"/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8220666" cy="6768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Prosječna ocjena iz Prirode od 5. do 6. razreda na kraju </a:t>
          </a:r>
        </a:p>
        <a:p xmlns:a="http://schemas.openxmlformats.org/drawingml/2006/main">
          <a:pPr algn="ctr" rtl="0">
            <a:defRPr sz="1000"/>
          </a:pP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šk.god. 201</a:t>
          </a:r>
          <a:r>
            <a:rPr lang="en-US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6</a:t>
          </a: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/</a:t>
          </a:r>
          <a:r>
            <a:rPr lang="en-US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2017</a:t>
          </a:r>
          <a:endParaRPr lang="hr-HR" sz="1950" b="1" i="0" u="none" strike="noStrike" baseline="0">
            <a:solidFill>
              <a:srgbClr val="000000"/>
            </a:solidFill>
            <a:latin typeface="Arial"/>
            <a:cs typeface="Arial"/>
          </a:endParaRPr>
        </a:p>
        <a:p xmlns:a="http://schemas.openxmlformats.org/drawingml/2006/main">
          <a:pPr algn="ctr" rtl="0">
            <a:defRPr sz="1000"/>
          </a:pPr>
          <a:endParaRPr lang="hr-HR" sz="1950" b="1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0.00571</cdr:x>
      <cdr:y>0.00805</cdr:y>
    </cdr:from>
    <cdr:to>
      <cdr:x>0.93399</cdr:x>
      <cdr:y>0.12391</cdr:y>
    </cdr:to>
    <cdr:sp macro="" textlink="">
      <cdr:nvSpPr>
        <cdr:cNvPr id="1629185" name="Text Box 1">
          <a:extLst xmlns:a="http://schemas.openxmlformats.org/drawingml/2006/main">
            <a:ext uri="{FF2B5EF4-FFF2-40B4-BE49-F238E27FC236}"/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7745482" cy="6852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Prosječna ocjena iz Likovne kulture od 5. do 8. razreda na kraju šk.god. 201</a:t>
          </a:r>
          <a:r>
            <a:rPr lang="en-US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6</a:t>
          </a: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/201</a:t>
          </a:r>
          <a:r>
            <a:rPr lang="en-US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7</a:t>
          </a:r>
          <a:endParaRPr lang="hr-HR" sz="1950" b="1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0.00579</cdr:x>
      <cdr:y>0.00799</cdr:y>
    </cdr:from>
    <cdr:to>
      <cdr:x>0.8242</cdr:x>
      <cdr:y>0.11869</cdr:y>
    </cdr:to>
    <cdr:sp macro="" textlink="">
      <cdr:nvSpPr>
        <cdr:cNvPr id="1602561" name="Text Box 1">
          <a:extLst xmlns:a="http://schemas.openxmlformats.org/drawingml/2006/main">
            <a:ext uri="{FF2B5EF4-FFF2-40B4-BE49-F238E27FC236}"/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6727355" cy="6556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Prosječna ocjena iz Glazbene kulture od 5. do 8. razreda na kraju šk.god. 201</a:t>
          </a:r>
          <a:r>
            <a:rPr lang="en-US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6</a:t>
          </a: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/201</a:t>
          </a:r>
          <a:r>
            <a:rPr lang="en-US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7</a:t>
          </a:r>
          <a:endParaRPr lang="hr-HR" sz="1950" b="1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0.1313</cdr:x>
      <cdr:y>0.00805</cdr:y>
    </cdr:from>
    <cdr:to>
      <cdr:x>0.85659</cdr:x>
      <cdr:y>0.14162</cdr:y>
    </cdr:to>
    <cdr:sp macro="" textlink="">
      <cdr:nvSpPr>
        <cdr:cNvPr id="1608705" name="Text Box 1">
          <a:extLst xmlns:a="http://schemas.openxmlformats.org/drawingml/2006/main">
            <a:ext uri="{FF2B5EF4-FFF2-40B4-BE49-F238E27FC236}"/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80167" y="50800"/>
          <a:ext cx="6015171" cy="7900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Prosječna ocjena iz Tjelesne i zdravstvene kulture od  5. do 8. razreda na kraju šk.god. 201</a:t>
          </a:r>
          <a:r>
            <a:rPr lang="en-US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6</a:t>
          </a: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/201</a:t>
          </a:r>
          <a:r>
            <a:rPr lang="en-US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7</a:t>
          </a:r>
          <a:endParaRPr lang="hr-HR" sz="1950" b="1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0.00578</cdr:x>
      <cdr:y>0.00831</cdr:y>
    </cdr:from>
    <cdr:to>
      <cdr:x>0.94011</cdr:x>
      <cdr:y>0.13195</cdr:y>
    </cdr:to>
    <cdr:sp macro="" textlink="">
      <cdr:nvSpPr>
        <cdr:cNvPr id="1607681" name="Text Box 1">
          <a:extLst xmlns:a="http://schemas.openxmlformats.org/drawingml/2006/main">
            <a:ext uri="{FF2B5EF4-FFF2-40B4-BE49-F238E27FC236}"/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7734645" cy="7133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Prosječna ocjena iz Tehničke kulture od 5. do 8. razreda na kraju šk.god. 201</a:t>
          </a:r>
          <a:r>
            <a:rPr lang="en-US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6</a:t>
          </a: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/201</a:t>
          </a:r>
          <a:r>
            <a:rPr lang="en-US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7</a:t>
          </a:r>
          <a:endParaRPr lang="hr-HR" sz="1950" b="1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0.01514</cdr:x>
      <cdr:y>0.00803</cdr:y>
    </cdr:from>
    <cdr:to>
      <cdr:x>0.91618</cdr:x>
      <cdr:y>0.12191</cdr:y>
    </cdr:to>
    <cdr:sp macro="" textlink="">
      <cdr:nvSpPr>
        <cdr:cNvPr id="1610753" name="Text Box 1">
          <a:extLst xmlns:a="http://schemas.openxmlformats.org/drawingml/2006/main">
            <a:ext uri="{FF2B5EF4-FFF2-40B4-BE49-F238E27FC236}"/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8529" y="50800"/>
          <a:ext cx="7464006" cy="6670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Prosječna ocjena iz Informatike od 5. do 8. razreda na kraju šk.god. 201</a:t>
          </a:r>
          <a:r>
            <a:rPr lang="en-US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6</a:t>
          </a: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/201</a:t>
          </a:r>
          <a:r>
            <a:rPr lang="en-US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7</a:t>
          </a:r>
          <a:endParaRPr lang="hr-HR" sz="1950" b="1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0.00575</cdr:x>
      <cdr:y>0.00805</cdr:y>
    </cdr:from>
    <cdr:to>
      <cdr:x>0.99425</cdr:x>
      <cdr:y>0.13202</cdr:y>
    </cdr:to>
    <cdr:sp macro="" textlink="">
      <cdr:nvSpPr>
        <cdr:cNvPr id="1611777" name="Text Box 1">
          <a:extLst xmlns:a="http://schemas.openxmlformats.org/drawingml/2006/main"/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8181975" cy="7332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Prosječna ocjena iz Njemačkog jezika od 5. do 8. razreda na kraju šk.god. 201</a:t>
          </a:r>
          <a:r>
            <a:rPr lang="en-US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6</a:t>
          </a: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/201</a:t>
          </a:r>
          <a:r>
            <a:rPr lang="en-US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7</a:t>
          </a:r>
          <a:endParaRPr lang="hr-HR" sz="1950" b="1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29.xml><?xml version="1.0" encoding="utf-8"?>
<c:userShapes xmlns:c="http://schemas.openxmlformats.org/drawingml/2006/chart">
  <cdr:relSizeAnchor xmlns:cdr="http://schemas.openxmlformats.org/drawingml/2006/chartDrawing">
    <cdr:from>
      <cdr:x>0.00577</cdr:x>
      <cdr:y>0.00808</cdr:y>
    </cdr:from>
    <cdr:to>
      <cdr:x>0.88896</cdr:x>
      <cdr:y>0.12859</cdr:y>
    </cdr:to>
    <cdr:sp macro="" textlink="">
      <cdr:nvSpPr>
        <cdr:cNvPr id="1613825" name="Text Box 1">
          <a:extLst xmlns:a="http://schemas.openxmlformats.org/drawingml/2006/main"/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7297293" cy="7047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Prosječna ocjena iz Talijanskog jezika od 5. do 8. razreda na kraju šk.god. 201</a:t>
          </a:r>
          <a:r>
            <a:rPr lang="en-US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6</a:t>
          </a: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/201</a:t>
          </a:r>
          <a:r>
            <a:rPr lang="en-US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7</a:t>
          </a:r>
          <a:endParaRPr lang="hr-HR" sz="1950" b="1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0.00574</cdr:x>
      <cdr:y>0.00805</cdr:y>
    </cdr:from>
    <cdr:to>
      <cdr:x>0.95546</cdr:x>
      <cdr:y>0.14752</cdr:y>
    </cdr:to>
    <cdr:sp macro="" textlink="">
      <cdr:nvSpPr>
        <cdr:cNvPr id="1622017" name="Text Box 1">
          <a:extLst xmlns:a="http://schemas.openxmlformats.org/drawingml/2006/main"/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7866833" cy="8191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Prosječna ocjena iz Matematike od 1. do 4. razreda na kraju šk.god. 201</a:t>
          </a:r>
          <a:r>
            <a:rPr lang="en-GB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6</a:t>
          </a: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/201</a:t>
          </a:r>
          <a:r>
            <a:rPr lang="en-GB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7</a:t>
          </a:r>
          <a:endParaRPr lang="hr-HR" sz="1950" b="1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30.xml><?xml version="1.0" encoding="utf-8"?>
<c:userShapes xmlns:c="http://schemas.openxmlformats.org/drawingml/2006/chart">
  <cdr:relSizeAnchor xmlns:cdr="http://schemas.openxmlformats.org/drawingml/2006/chartDrawing">
    <cdr:from>
      <cdr:x>0.00571</cdr:x>
      <cdr:y>0.00808</cdr:y>
    </cdr:from>
    <cdr:to>
      <cdr:x>0.99429</cdr:x>
      <cdr:y>0.12466</cdr:y>
    </cdr:to>
    <cdr:sp macro="" textlink="">
      <cdr:nvSpPr>
        <cdr:cNvPr id="1630209" name="Text Box 1">
          <a:extLst xmlns:a="http://schemas.openxmlformats.org/drawingml/2006/main">
            <a:ext uri="{FF2B5EF4-FFF2-40B4-BE49-F238E27FC236}"/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8239125" cy="6946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Prosječna ocjena iz Latinskog jezika od 5. do 8. razreda na kraju šk.god. 201</a:t>
          </a:r>
          <a:r>
            <a:rPr lang="en-US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6</a:t>
          </a: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/</a:t>
          </a:r>
          <a:r>
            <a:rPr lang="en-US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2017</a:t>
          </a:r>
          <a:endParaRPr lang="hr-HR" sz="1950" b="1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31.xml><?xml version="1.0" encoding="utf-8"?>
<c:userShapes xmlns:c="http://schemas.openxmlformats.org/drawingml/2006/chart">
  <cdr:relSizeAnchor xmlns:cdr="http://schemas.openxmlformats.org/drawingml/2006/chartDrawing">
    <cdr:from>
      <cdr:x>0.00575</cdr:x>
      <cdr:y>0.00809</cdr:y>
    </cdr:from>
    <cdr:to>
      <cdr:x>0.94087</cdr:x>
      <cdr:y>0.12098</cdr:y>
    </cdr:to>
    <cdr:sp macro="" textlink="">
      <cdr:nvSpPr>
        <cdr:cNvPr id="1631233" name="Text Box 1">
          <a:extLst xmlns:a="http://schemas.openxmlformats.org/drawingml/2006/main">
            <a:ext uri="{FF2B5EF4-FFF2-40B4-BE49-F238E27FC236}"/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7749159" cy="6674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Prosječna ocjena iz Grčkog jezika jezika od 5. do 8. razreda na kraju šk.god. 201</a:t>
          </a:r>
          <a:r>
            <a:rPr lang="en-US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6</a:t>
          </a: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/201</a:t>
          </a:r>
          <a:r>
            <a:rPr lang="en-US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7</a:t>
          </a:r>
          <a:endParaRPr lang="hr-HR" sz="1950" b="1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32.xml><?xml version="1.0" encoding="utf-8"?>
<c:userShapes xmlns:c="http://schemas.openxmlformats.org/drawingml/2006/chart">
  <cdr:relSizeAnchor xmlns:cdr="http://schemas.openxmlformats.org/drawingml/2006/chartDrawing">
    <cdr:from>
      <cdr:x>0.08387</cdr:x>
      <cdr:y>0.02089</cdr:y>
    </cdr:from>
    <cdr:to>
      <cdr:x>0.95941</cdr:x>
      <cdr:y>0.16132</cdr:y>
    </cdr:to>
    <cdr:sp macro="" textlink="">
      <cdr:nvSpPr>
        <cdr:cNvPr id="1600513" name="Text Box 1">
          <a:extLst xmlns:a="http://schemas.openxmlformats.org/drawingml/2006/main"/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35976" y="127407"/>
          <a:ext cx="7633592" cy="8195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Rangiranje po prosječnoj ocjeni od 5. do 8. razreda na kraju šk.god. 201</a:t>
          </a:r>
          <a:r>
            <a:rPr lang="en-GB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6</a:t>
          </a: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/</a:t>
          </a:r>
          <a:r>
            <a:rPr lang="en-GB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2017</a:t>
          </a:r>
          <a:endParaRPr lang="hr-HR" sz="1950" b="1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0.00574</cdr:x>
      <cdr:y>0.0113</cdr:y>
    </cdr:from>
    <cdr:to>
      <cdr:x>0.99426</cdr:x>
      <cdr:y>0.15026</cdr:y>
    </cdr:to>
    <cdr:sp macro="" textlink="">
      <cdr:nvSpPr>
        <cdr:cNvPr id="1620995" name="Text Box 3">
          <a:extLst xmlns:a="http://schemas.openxmlformats.org/drawingml/2006/main"/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69590"/>
          <a:ext cx="8201025" cy="8094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Prosječna ocjena iz Engleskog jezika od 1. do 4. razreda na kraju šk.god. 201</a:t>
          </a:r>
          <a:r>
            <a:rPr lang="en-GB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6</a:t>
          </a: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/201</a:t>
          </a:r>
          <a:r>
            <a:rPr lang="en-GB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7</a:t>
          </a:r>
        </a:p>
        <a:p xmlns:a="http://schemas.openxmlformats.org/drawingml/2006/main">
          <a:pPr algn="ctr" rtl="0">
            <a:defRPr sz="1000"/>
          </a:pPr>
          <a:endParaRPr lang="hr-HR" sz="1950" b="1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0.00574</cdr:x>
      <cdr:y>0.00805</cdr:y>
    </cdr:from>
    <cdr:to>
      <cdr:x>0.95546</cdr:x>
      <cdr:y>0.14752</cdr:y>
    </cdr:to>
    <cdr:sp macro="" textlink="">
      <cdr:nvSpPr>
        <cdr:cNvPr id="1622017" name="Text Box 1">
          <a:extLst xmlns:a="http://schemas.openxmlformats.org/drawingml/2006/main">
            <a:ext uri="{FF2B5EF4-FFF2-40B4-BE49-F238E27FC236}"/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7866833" cy="8191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Prosječna ocjena iz Prirode i društva od 1. do 4. razreda na kraju šk.god. 201</a:t>
          </a:r>
          <a:r>
            <a:rPr lang="en-GB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6</a:t>
          </a: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/201</a:t>
          </a:r>
          <a:r>
            <a:rPr lang="en-GB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7</a:t>
          </a:r>
          <a:endParaRPr lang="hr-HR" sz="1950" b="1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0.00574</cdr:x>
      <cdr:y>0.00805</cdr:y>
    </cdr:from>
    <cdr:to>
      <cdr:x>0.95546</cdr:x>
      <cdr:y>0.14752</cdr:y>
    </cdr:to>
    <cdr:sp macro="" textlink="">
      <cdr:nvSpPr>
        <cdr:cNvPr id="1622017" name="Text Box 1">
          <a:extLst xmlns:a="http://schemas.openxmlformats.org/drawingml/2006/main">
            <a:ext uri="{FF2B5EF4-FFF2-40B4-BE49-F238E27FC236}"/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7866833" cy="8191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Prosječna ocjena iz Likovne kulture od 1. do 4. razreda na kraju </a:t>
          </a:r>
          <a:r>
            <a:rPr lang="hr-HR" sz="1950" b="1" i="0" u="none" strike="noStrike" baseline="0" dirty="0" err="1">
              <a:solidFill>
                <a:srgbClr val="000000"/>
              </a:solidFill>
              <a:latin typeface="Arial"/>
              <a:cs typeface="Arial"/>
            </a:rPr>
            <a:t>šk.god</a:t>
          </a:r>
          <a:r>
            <a:rPr lang="hr-HR" sz="195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. 201</a:t>
          </a:r>
          <a:r>
            <a:rPr lang="en-GB" sz="195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6</a:t>
          </a:r>
          <a:r>
            <a:rPr lang="hr-HR" sz="195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/201</a:t>
          </a:r>
          <a:r>
            <a:rPr lang="en-GB" sz="195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7</a:t>
          </a:r>
          <a:endParaRPr lang="hr-HR" sz="1950" b="1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0.96457</cdr:x>
      <cdr:y>0.12741</cdr:y>
    </cdr:to>
    <cdr:sp macro="" textlink="">
      <cdr:nvSpPr>
        <cdr:cNvPr id="1619969" name="Text Box 1">
          <a:extLst xmlns:a="http://schemas.openxmlformats.org/drawingml/2006/main">
            <a:ext uri="{FF2B5EF4-FFF2-40B4-BE49-F238E27FC236}"/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-2483426" y="-966354"/>
          <a:ext cx="7655717" cy="7191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Prosječna ocjena iz Glazbene kulture od 1. do 4. razreda na kraju </a:t>
          </a:r>
          <a:r>
            <a:rPr lang="hr-HR" sz="1950" b="1" i="0" u="none" strike="noStrike" baseline="0" dirty="0" err="1">
              <a:solidFill>
                <a:srgbClr val="000000"/>
              </a:solidFill>
              <a:latin typeface="Arial"/>
              <a:cs typeface="Arial"/>
            </a:rPr>
            <a:t>šk.god</a:t>
          </a:r>
          <a:r>
            <a:rPr lang="hr-HR" sz="195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. 201</a:t>
          </a:r>
          <a:r>
            <a:rPr lang="en-GB" sz="195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6</a:t>
          </a:r>
          <a:r>
            <a:rPr lang="hr-HR" sz="195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/201</a:t>
          </a:r>
          <a:r>
            <a:rPr lang="en-GB" sz="195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7</a:t>
          </a:r>
          <a:endParaRPr lang="hr-HR" sz="1950" b="1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0.00571</cdr:x>
      <cdr:y>0.00809</cdr:y>
    </cdr:from>
    <cdr:to>
      <cdr:x>0.98959</cdr:x>
      <cdr:y>0.14878</cdr:y>
    </cdr:to>
    <cdr:sp macro="" textlink="">
      <cdr:nvSpPr>
        <cdr:cNvPr id="1624065" name="Text Box 1">
          <a:extLst xmlns:a="http://schemas.openxmlformats.org/drawingml/2006/main"/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8202049" cy="8281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Prosječna ocjena iz Tjelesne i zdravstvene kulture od 1. do 4. razreda na kraju šk.god. 201</a:t>
          </a:r>
          <a:r>
            <a:rPr lang="en-GB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6</a:t>
          </a: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/</a:t>
          </a:r>
          <a:r>
            <a:rPr lang="en-GB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20</a:t>
          </a: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1</a:t>
          </a:r>
          <a:r>
            <a:rPr lang="en-GB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7</a:t>
          </a:r>
          <a:endParaRPr lang="hr-HR" sz="1950" b="1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0.00573</cdr:x>
      <cdr:y>0.00806</cdr:y>
    </cdr:from>
    <cdr:to>
      <cdr:x>0.89641</cdr:x>
      <cdr:y>0.14851</cdr:y>
    </cdr:to>
    <cdr:sp macro="" textlink="">
      <cdr:nvSpPr>
        <cdr:cNvPr id="1625089" name="Text Box 1">
          <a:extLst xmlns:a="http://schemas.openxmlformats.org/drawingml/2006/main">
            <a:ext uri="{FF2B5EF4-FFF2-40B4-BE49-F238E27FC236}"/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7391548" cy="8090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Prosječna ocjena iz Vjeronauka od 1. do 4. razreda na kraju </a:t>
          </a:r>
          <a:r>
            <a:rPr lang="hr-HR" sz="1950" b="1" i="0" u="none" strike="noStrike" baseline="0" dirty="0" err="1">
              <a:solidFill>
                <a:srgbClr val="000000"/>
              </a:solidFill>
              <a:latin typeface="Arial"/>
              <a:cs typeface="Arial"/>
            </a:rPr>
            <a:t>šk.god</a:t>
          </a:r>
          <a:r>
            <a:rPr lang="hr-HR" sz="195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. 201</a:t>
          </a:r>
          <a:r>
            <a:rPr lang="en-GB" sz="195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6</a:t>
          </a:r>
          <a:r>
            <a:rPr lang="hr-HR" sz="195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/201</a:t>
          </a:r>
          <a:r>
            <a:rPr lang="en-GB" sz="195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7</a:t>
          </a:r>
          <a:endParaRPr lang="hr-HR" sz="1950" b="1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STATISTIKA </a:t>
            </a:r>
            <a:r>
              <a:rPr lang="en-GB" sz="4400" dirty="0"/>
              <a:t>KRAJ </a:t>
            </a:r>
            <a:r>
              <a:rPr lang="en-GB" sz="4400" dirty="0" smtClean="0"/>
              <a:t>ŠKOLSKE GODINE</a:t>
            </a:r>
            <a:endParaRPr lang="de-DE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sz="2900" dirty="0" smtClean="0"/>
              <a:t>201</a:t>
            </a:r>
            <a:r>
              <a:rPr lang="hr-HR" sz="2900" dirty="0" smtClean="0"/>
              <a:t>6</a:t>
            </a:r>
            <a:r>
              <a:rPr lang="en-GB" sz="2900" dirty="0" smtClean="0"/>
              <a:t>./201</a:t>
            </a:r>
            <a:r>
              <a:rPr lang="hr-HR" sz="2900" dirty="0" smtClean="0"/>
              <a:t>7</a:t>
            </a:r>
            <a:r>
              <a:rPr lang="en-GB" sz="2900" dirty="0" smtClean="0"/>
              <a:t>.</a:t>
            </a:r>
            <a:endParaRPr lang="hr-HR" sz="2900" dirty="0" smtClean="0"/>
          </a:p>
          <a:p>
            <a:endParaRPr lang="hr-HR" sz="2400" dirty="0"/>
          </a:p>
          <a:p>
            <a:pPr algn="r"/>
            <a:r>
              <a:rPr lang="hr-HR" sz="3200" dirty="0" smtClean="0"/>
              <a:t>PEDAGOGINJA</a:t>
            </a:r>
            <a:br>
              <a:rPr lang="hr-HR" sz="3200" dirty="0" smtClean="0"/>
            </a:br>
            <a:r>
              <a:rPr lang="hr-HR" sz="3200" dirty="0" smtClean="0"/>
              <a:t>TILDA BJELIŠ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76044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4"/>
          <p:cNvGraphicFramePr>
            <a:graphicFrameLocks/>
          </p:cNvGraphicFramePr>
          <p:nvPr/>
        </p:nvGraphicFramePr>
        <p:xfrm>
          <a:off x="1971675" y="762000"/>
          <a:ext cx="824865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410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125662" y="722312"/>
          <a:ext cx="7940675" cy="541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483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3791965"/>
              </p:ext>
            </p:extLst>
          </p:nvPr>
        </p:nvGraphicFramePr>
        <p:xfrm>
          <a:off x="1330037" y="1174169"/>
          <a:ext cx="9466117" cy="4894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8756"/>
                <a:gridCol w="799627"/>
                <a:gridCol w="799627"/>
                <a:gridCol w="799627"/>
                <a:gridCol w="799627"/>
                <a:gridCol w="799627"/>
                <a:gridCol w="799627"/>
                <a:gridCol w="799627"/>
                <a:gridCol w="799627"/>
                <a:gridCol w="910345"/>
              </a:tblGrid>
              <a:tr h="268821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USPJEH UČENIKA NA KRAJU ŠKOLSKE GODINE 2016/2017</a:t>
                      </a:r>
                      <a:endParaRPr lang="pl-PL" sz="1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78587">
                <a:tc>
                  <a:txBody>
                    <a:bodyPr/>
                    <a:lstStyle/>
                    <a:p>
                      <a:pPr algn="l" fontAlgn="b"/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</a:tr>
              <a:tr h="330056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Uspjeh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444483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RAZRED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Broj učenika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Odlični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Odlični (%)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Odlični 5,0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Odlični </a:t>
                      </a:r>
                      <a:b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 (%)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Vrlo dobri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Dobri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Dovoljni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Nedovoljni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</a:tr>
              <a:tr h="330056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5A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86,36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</a:tr>
              <a:tr h="330056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5B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71,43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19,05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</a:tr>
              <a:tr h="330056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5C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52,94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5,88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r-HR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</a:tr>
              <a:tr h="330056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6A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87,50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</a:tr>
              <a:tr h="330056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6B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54,17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</a:tr>
              <a:tr h="330056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7A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60,87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21,74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</a:tr>
              <a:tr h="330056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7B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61,90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23,81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</a:tr>
              <a:tr h="330056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7C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</a:tr>
              <a:tr h="330056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8A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56,00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24,00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</a:tr>
              <a:tr h="330056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8B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66,67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28,57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</a:tr>
              <a:tr h="330056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UKUPNO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65,60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24,77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8" marR="7008" marT="7008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58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4"/>
          <p:cNvGraphicFramePr>
            <a:graphicFrameLocks/>
          </p:cNvGraphicFramePr>
          <p:nvPr/>
        </p:nvGraphicFramePr>
        <p:xfrm>
          <a:off x="1971675" y="762000"/>
          <a:ext cx="824865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542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03824354"/>
              </p:ext>
            </p:extLst>
          </p:nvPr>
        </p:nvGraphicFramePr>
        <p:xfrm>
          <a:off x="716974" y="561104"/>
          <a:ext cx="10006443" cy="58273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7079"/>
                <a:gridCol w="698124"/>
                <a:gridCol w="698124"/>
                <a:gridCol w="698124"/>
                <a:gridCol w="698124"/>
                <a:gridCol w="698124"/>
                <a:gridCol w="698124"/>
                <a:gridCol w="698124"/>
                <a:gridCol w="698124"/>
                <a:gridCol w="698124"/>
                <a:gridCol w="698124"/>
                <a:gridCol w="698124"/>
              </a:tblGrid>
              <a:tr h="476783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PROSJEČNA OCJENA PO PREDMETIMA OD 1. DO 4. RAZREDA NA KRAJU  ŠK.GOD 2016/17</a:t>
                      </a:r>
                      <a:endParaRPr lang="pl-PL" sz="1400" b="1" i="1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459125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</a:rPr>
                        <a:t> </a:t>
                      </a:r>
                      <a:endParaRPr lang="hr-HR" sz="1400" b="1" i="1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 </a:t>
                      </a:r>
                      <a:endParaRPr lang="hr-HR" sz="14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 </a:t>
                      </a:r>
                      <a:endParaRPr lang="hr-HR" sz="14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 </a:t>
                      </a:r>
                      <a:endParaRPr lang="hr-HR" sz="14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 </a:t>
                      </a:r>
                      <a:endParaRPr lang="hr-HR" sz="14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 </a:t>
                      </a:r>
                      <a:endParaRPr lang="hr-HR" sz="14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 </a:t>
                      </a:r>
                      <a:endParaRPr lang="hr-HR" sz="14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 </a:t>
                      </a:r>
                      <a:endParaRPr lang="hr-HR" sz="14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 </a:t>
                      </a:r>
                      <a:endParaRPr lang="hr-HR" sz="14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 </a:t>
                      </a:r>
                      <a:endParaRPr lang="hr-HR" sz="14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 </a:t>
                      </a:r>
                      <a:endParaRPr lang="hr-HR" sz="14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</a:rPr>
                        <a:t> </a:t>
                      </a:r>
                      <a:endParaRPr lang="hr-HR" sz="14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88490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u="none" strike="noStrike">
                          <a:effectLst/>
                        </a:rPr>
                        <a:t> </a:t>
                      </a:r>
                      <a:endParaRPr lang="hr-HR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1A</a:t>
                      </a:r>
                      <a:endParaRPr lang="hr-HR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1B</a:t>
                      </a:r>
                      <a:endParaRPr lang="hr-HR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2A</a:t>
                      </a:r>
                      <a:endParaRPr lang="hr-HR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2B</a:t>
                      </a:r>
                      <a:endParaRPr lang="hr-HR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3A</a:t>
                      </a:r>
                      <a:endParaRPr lang="hr-HR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3B</a:t>
                      </a:r>
                      <a:endParaRPr lang="hr-HR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3C</a:t>
                      </a:r>
                      <a:endParaRPr lang="hr-HR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4A</a:t>
                      </a:r>
                      <a:endParaRPr lang="hr-HR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4B</a:t>
                      </a:r>
                      <a:endParaRPr lang="hr-HR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4C</a:t>
                      </a:r>
                      <a:endParaRPr lang="hr-HR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SVI</a:t>
                      </a:r>
                      <a:endParaRPr lang="hr-HR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88490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u="none" strike="noStrike">
                          <a:effectLst/>
                        </a:rPr>
                        <a:t>BROJ UČENIKA</a:t>
                      </a:r>
                      <a:endParaRPr lang="hr-HR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20</a:t>
                      </a:r>
                      <a:endParaRPr lang="hr-HR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22</a:t>
                      </a:r>
                      <a:endParaRPr lang="hr-HR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21</a:t>
                      </a:r>
                      <a:endParaRPr lang="hr-HR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20</a:t>
                      </a:r>
                      <a:endParaRPr lang="hr-HR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20</a:t>
                      </a:r>
                      <a:endParaRPr lang="hr-HR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17</a:t>
                      </a:r>
                      <a:endParaRPr lang="hr-HR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22</a:t>
                      </a:r>
                      <a:endParaRPr lang="hr-HR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18</a:t>
                      </a:r>
                      <a:endParaRPr lang="hr-HR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25</a:t>
                      </a:r>
                      <a:endParaRPr lang="hr-HR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26</a:t>
                      </a:r>
                      <a:endParaRPr lang="hr-HR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211</a:t>
                      </a:r>
                      <a:endParaRPr lang="hr-HR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70832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u="none" strike="noStrike">
                          <a:effectLst/>
                        </a:rPr>
                        <a:t>MATEMATIKA</a:t>
                      </a:r>
                      <a:endParaRPr lang="hr-HR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4,86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4,81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4,22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4,62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4,57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4,78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4,29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4,42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4,05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4,42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4,49</a:t>
                      </a:r>
                      <a:endParaRPr lang="hr-HR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70832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u="none" strike="noStrike">
                          <a:effectLst/>
                        </a:rPr>
                        <a:t>HRVATSKI JEZIK</a:t>
                      </a:r>
                      <a:endParaRPr lang="hr-HR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4,93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4,77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4,52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4,76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4,43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4,57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4,62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4,53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4,60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4,63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4,64</a:t>
                      </a:r>
                      <a:endParaRPr lang="hr-HR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70832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u="none" strike="noStrike">
                          <a:effectLst/>
                        </a:rPr>
                        <a:t>ENGLESKI JEZIK</a:t>
                      </a:r>
                      <a:endParaRPr lang="hr-HR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5,00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4,93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4,48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4,67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4,48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4,91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4,71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4,58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4,40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4,68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4,68</a:t>
                      </a:r>
                      <a:endParaRPr lang="hr-HR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70832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u="none" strike="noStrike">
                          <a:effectLst/>
                        </a:rPr>
                        <a:t>TZK</a:t>
                      </a:r>
                      <a:endParaRPr lang="hr-HR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5,00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4,96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4,91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5,00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5,00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4,91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4,95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5,00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5,00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4,95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4,97</a:t>
                      </a:r>
                      <a:endParaRPr lang="hr-HR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70832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u="none" strike="noStrike">
                          <a:effectLst/>
                        </a:rPr>
                        <a:t>GLAZBENA KULTURA</a:t>
                      </a:r>
                      <a:endParaRPr lang="hr-HR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5,00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4,90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4,96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5,00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5,00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5,00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5,00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5,00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4,95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5,00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4,98</a:t>
                      </a:r>
                      <a:endParaRPr lang="hr-HR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70832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u="none" strike="noStrike">
                          <a:effectLst/>
                        </a:rPr>
                        <a:t>LIKOVNA KULTURA</a:t>
                      </a:r>
                      <a:endParaRPr lang="hr-HR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5,00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5,00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4,91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4,95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5,00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4,96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5,00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4,84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5,00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4,89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4,96</a:t>
                      </a:r>
                      <a:endParaRPr lang="hr-HR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70832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u="none" strike="noStrike">
                          <a:effectLst/>
                        </a:rPr>
                        <a:t>PRIRODA I DRUŠTVO</a:t>
                      </a:r>
                      <a:endParaRPr lang="hr-HR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5,00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4,83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4,52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4,71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4,61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4,57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4,57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4,79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4,45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4,63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4,66</a:t>
                      </a:r>
                      <a:endParaRPr lang="hr-HR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70832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u="none" strike="noStrike">
                          <a:effectLst/>
                        </a:rPr>
                        <a:t>VJERONAUK</a:t>
                      </a:r>
                      <a:endParaRPr lang="hr-HR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5,00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5,00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4,94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5,00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5,00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5,00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5,00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5,00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5,00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5,00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4,99</a:t>
                      </a:r>
                      <a:endParaRPr lang="hr-HR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70832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u="none" strike="noStrike">
                          <a:effectLst/>
                        </a:rPr>
                        <a:t>NJEMAČKI JEZIK</a:t>
                      </a:r>
                      <a:endParaRPr lang="hr-HR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 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 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 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 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 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 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 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4,73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4,40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4,75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4,62</a:t>
                      </a:r>
                      <a:endParaRPr lang="hr-HR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88490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u="none" strike="noStrike">
                          <a:effectLst/>
                        </a:rPr>
                        <a:t>TALIJANSKI JEZIK</a:t>
                      </a:r>
                      <a:endParaRPr lang="hr-HR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 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 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 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 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 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 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 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4,88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4,75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5,00</a:t>
                      </a:r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4,88</a:t>
                      </a:r>
                      <a:endParaRPr lang="hr-HR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88490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u="none" strike="noStrike">
                          <a:effectLst/>
                        </a:rPr>
                        <a:t>SREDNJA OCJENA</a:t>
                      </a:r>
                      <a:endParaRPr lang="hr-HR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4,97</a:t>
                      </a:r>
                      <a:endParaRPr lang="hr-HR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4,90</a:t>
                      </a:r>
                      <a:endParaRPr lang="hr-HR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4,68</a:t>
                      </a:r>
                      <a:endParaRPr lang="hr-HR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4,84</a:t>
                      </a:r>
                      <a:endParaRPr lang="hr-HR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4,76</a:t>
                      </a:r>
                      <a:endParaRPr lang="hr-HR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4,84</a:t>
                      </a:r>
                      <a:endParaRPr lang="hr-HR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4,77</a:t>
                      </a:r>
                      <a:endParaRPr lang="hr-HR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4,78</a:t>
                      </a:r>
                      <a:endParaRPr lang="hr-HR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4,66</a:t>
                      </a:r>
                      <a:endParaRPr lang="hr-HR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</a:rPr>
                        <a:t>4,80</a:t>
                      </a:r>
                      <a:endParaRPr lang="hr-HR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 dirty="0">
                          <a:effectLst/>
                        </a:rPr>
                        <a:t>4,79</a:t>
                      </a:r>
                      <a:endParaRPr lang="hr-H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376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28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83212122"/>
              </p:ext>
            </p:extLst>
          </p:nvPr>
        </p:nvGraphicFramePr>
        <p:xfrm>
          <a:off x="852055" y="810491"/>
          <a:ext cx="10425545" cy="5361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8804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1698361"/>
              </p:ext>
            </p:extLst>
          </p:nvPr>
        </p:nvGraphicFramePr>
        <p:xfrm>
          <a:off x="1361208" y="966355"/>
          <a:ext cx="8507665" cy="556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652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55651564"/>
              </p:ext>
            </p:extLst>
          </p:nvPr>
        </p:nvGraphicFramePr>
        <p:xfrm>
          <a:off x="768927" y="1433945"/>
          <a:ext cx="10474037" cy="4447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737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77016498"/>
              </p:ext>
            </p:extLst>
          </p:nvPr>
        </p:nvGraphicFramePr>
        <p:xfrm>
          <a:off x="1007918" y="1122219"/>
          <a:ext cx="10269682" cy="4668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864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5881577"/>
              </p:ext>
            </p:extLst>
          </p:nvPr>
        </p:nvGraphicFramePr>
        <p:xfrm>
          <a:off x="1309255" y="820881"/>
          <a:ext cx="8146472" cy="5493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63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81026194"/>
              </p:ext>
            </p:extLst>
          </p:nvPr>
        </p:nvGraphicFramePr>
        <p:xfrm>
          <a:off x="1309252" y="727364"/>
          <a:ext cx="9185564" cy="55071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9552"/>
                <a:gridCol w="1069552"/>
                <a:gridCol w="1174410"/>
                <a:gridCol w="1174410"/>
                <a:gridCol w="1174410"/>
                <a:gridCol w="1174410"/>
                <a:gridCol w="1174410"/>
                <a:gridCol w="1174410"/>
              </a:tblGrid>
              <a:tr h="330988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IZOSTANCI UČENIKA NA KRAJU ŠKOLSKE GODINE 2016/2017</a:t>
                      </a:r>
                      <a:endParaRPr lang="pl-PL" sz="1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23327">
                <a:tc>
                  <a:txBody>
                    <a:bodyPr/>
                    <a:lstStyle/>
                    <a:p>
                      <a:pPr algn="l" fontAlgn="b"/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</a:tr>
              <a:tr h="41273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Izostanci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Izostanci po učeniku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41273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RAZRED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Broj učenika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Ukupno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Opravdano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Neopravdano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Ukupno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Opravdano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Neopravdano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</a:tr>
              <a:tr h="41273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1A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851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851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</a:tr>
              <a:tr h="41273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1B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497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497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</a:tr>
              <a:tr h="41273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2A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815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815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</a:tr>
              <a:tr h="41273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2B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654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654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</a:tr>
              <a:tr h="41273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3A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1117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1117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</a:tr>
              <a:tr h="41273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3B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927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927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</a:tr>
              <a:tr h="41273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3C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807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807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</a:tr>
              <a:tr h="41273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4A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</a:tr>
              <a:tr h="41273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4B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668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664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</a:tr>
              <a:tr h="41273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4C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599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599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6" marR="7716" marT="7716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015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5778210"/>
              </p:ext>
            </p:extLst>
          </p:nvPr>
        </p:nvGraphicFramePr>
        <p:xfrm>
          <a:off x="1007918" y="924791"/>
          <a:ext cx="9486900" cy="5112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050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0568957"/>
              </p:ext>
            </p:extLst>
          </p:nvPr>
        </p:nvGraphicFramePr>
        <p:xfrm>
          <a:off x="1485899" y="768928"/>
          <a:ext cx="9216737" cy="5185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148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34078529"/>
              </p:ext>
            </p:extLst>
          </p:nvPr>
        </p:nvGraphicFramePr>
        <p:xfrm>
          <a:off x="644236" y="1070264"/>
          <a:ext cx="10633363" cy="5143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2960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9406984"/>
              </p:ext>
            </p:extLst>
          </p:nvPr>
        </p:nvGraphicFramePr>
        <p:xfrm>
          <a:off x="893618" y="945574"/>
          <a:ext cx="9923318" cy="5216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68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18582516"/>
              </p:ext>
            </p:extLst>
          </p:nvPr>
        </p:nvGraphicFramePr>
        <p:xfrm>
          <a:off x="800100" y="1454727"/>
          <a:ext cx="10477500" cy="4336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702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3353333"/>
              </p:ext>
            </p:extLst>
          </p:nvPr>
        </p:nvGraphicFramePr>
        <p:xfrm>
          <a:off x="1418250" y="579510"/>
          <a:ext cx="8732044" cy="5948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736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28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1278525"/>
              </p:ext>
            </p:extLst>
          </p:nvPr>
        </p:nvGraphicFramePr>
        <p:xfrm>
          <a:off x="810492" y="997527"/>
          <a:ext cx="10467108" cy="5133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9694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Rezervirano mjesto sadržaja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6259943"/>
              </p:ext>
            </p:extLst>
          </p:nvPr>
        </p:nvGraphicFramePr>
        <p:xfrm>
          <a:off x="945576" y="1246910"/>
          <a:ext cx="10338950" cy="45523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84740"/>
                <a:gridCol w="775421"/>
                <a:gridCol w="775421"/>
                <a:gridCol w="775421"/>
                <a:gridCol w="775421"/>
                <a:gridCol w="775421"/>
                <a:gridCol w="775421"/>
                <a:gridCol w="775421"/>
                <a:gridCol w="775421"/>
                <a:gridCol w="775421"/>
                <a:gridCol w="775421"/>
              </a:tblGrid>
              <a:tr h="1702641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RANGIRANJE PO PROSJEČNOJ OCJENI 1. DO 4. RAZREDA NA KRAJU ŠK.GOD. 2016/17</a:t>
                      </a:r>
                      <a:endParaRPr lang="pl-PL" sz="1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92842">
                <a:tc>
                  <a:txBody>
                    <a:bodyPr/>
                    <a:lstStyle/>
                    <a:p>
                      <a:pPr algn="ctr" fontAlgn="b"/>
                      <a:endParaRPr lang="hr-HR" sz="1400" b="1" i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hr-HR" sz="1400" b="1" i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hr-HR" sz="1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400" b="1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400" b="1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400" b="1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733357">
                <a:tc>
                  <a:txBody>
                    <a:bodyPr/>
                    <a:lstStyle/>
                    <a:p>
                      <a:pPr algn="l" fontAlgn="b"/>
                      <a:endParaRPr lang="hr-HR" sz="14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hr-HR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RAZRED</a:t>
                      </a:r>
                    </a:p>
                    <a:p>
                      <a:pPr algn="l" fontAlgn="b"/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1A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1B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2B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3B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4C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4A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3C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3A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2A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4B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733357">
                <a:tc>
                  <a:txBody>
                    <a:bodyPr/>
                    <a:lstStyle/>
                    <a:p>
                      <a:pPr algn="l" fontAlgn="b"/>
                      <a:endParaRPr lang="hr-HR" sz="14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hr-HR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Broj učenika</a:t>
                      </a:r>
                    </a:p>
                    <a:p>
                      <a:pPr algn="l" fontAlgn="b"/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733357">
                <a:tc>
                  <a:txBody>
                    <a:bodyPr/>
                    <a:lstStyle/>
                    <a:p>
                      <a:pPr algn="l" fontAlgn="b"/>
                      <a:endParaRPr lang="hr-HR" sz="14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hr-HR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PROSJ</a:t>
                      </a:r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hr-HR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OCJENA</a:t>
                      </a:r>
                    </a:p>
                    <a:p>
                      <a:pPr algn="l" fontAlgn="b"/>
                      <a:endParaRPr lang="hr-HR" sz="1400" b="1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4,97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4,90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4,84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4,84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4,80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4,78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4,77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4,76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4,68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4,66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56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371600" lvl="3" indent="0">
              <a:buNone/>
            </a:pPr>
            <a:r>
              <a:rPr lang="hr-HR" sz="1500" b="1" i="1" dirty="0">
                <a:solidFill>
                  <a:srgbClr val="C00000"/>
                </a:solidFill>
              </a:rPr>
              <a:t>Matematika			Hrvatski 		priroda i društvo</a:t>
            </a:r>
          </a:p>
          <a:p>
            <a:r>
              <a:rPr lang="hr-HR" sz="1700" dirty="0"/>
              <a:t>4.a		4.80			4.90			4.95			</a:t>
            </a:r>
          </a:p>
          <a:p>
            <a:r>
              <a:rPr lang="hr-HR" sz="1700" dirty="0"/>
              <a:t>5.a	</a:t>
            </a:r>
            <a:r>
              <a:rPr lang="hr-HR" sz="1700" b="1" dirty="0"/>
              <a:t>	</a:t>
            </a:r>
            <a:r>
              <a:rPr lang="hr-HR" sz="1700" b="1" dirty="0">
                <a:solidFill>
                  <a:srgbClr val="C00000"/>
                </a:solidFill>
              </a:rPr>
              <a:t>4.55			4.59			4.73</a:t>
            </a:r>
          </a:p>
          <a:p>
            <a:r>
              <a:rPr lang="hr-HR" sz="1700" dirty="0"/>
              <a:t>4.b		4.50			4.60			4.70</a:t>
            </a:r>
          </a:p>
          <a:p>
            <a:r>
              <a:rPr lang="hr-HR" sz="1700" dirty="0"/>
              <a:t>5.b		</a:t>
            </a:r>
            <a:r>
              <a:rPr lang="hr-HR" sz="1700" b="1" dirty="0">
                <a:solidFill>
                  <a:srgbClr val="C00000"/>
                </a:solidFill>
              </a:rPr>
              <a:t>4.00			3.81			4.19</a:t>
            </a:r>
          </a:p>
          <a:p>
            <a:r>
              <a:rPr lang="hr-HR" sz="1700" dirty="0"/>
              <a:t>4.c		4.11			4.32			4.47</a:t>
            </a:r>
          </a:p>
          <a:p>
            <a:r>
              <a:rPr lang="hr-HR" sz="1700" dirty="0"/>
              <a:t>5.c		</a:t>
            </a:r>
            <a:r>
              <a:rPr lang="hr-HR" sz="1700" b="1" dirty="0">
                <a:solidFill>
                  <a:srgbClr val="C00000"/>
                </a:solidFill>
              </a:rPr>
              <a:t>3.82			3.82			3.71</a:t>
            </a:r>
          </a:p>
          <a:p>
            <a:endParaRPr lang="hr-HR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b="1" i="1" dirty="0" smtClean="0"/>
              <a:t>Usporedba uspjeha učenika ISTIH RAZREDA  u šk.god.2015/2016 I šk.god.2016/2017</a:t>
            </a:r>
            <a:endParaRPr lang="hr-HR" sz="2000" b="1" i="1" dirty="0"/>
          </a:p>
        </p:txBody>
      </p:sp>
    </p:spTree>
    <p:extLst>
      <p:ext uri="{BB962C8B-B14F-4D97-AF65-F5344CB8AC3E}">
        <p14:creationId xmlns:p14="http://schemas.microsoft.com/office/powerpoint/2010/main" val="286361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369136"/>
            <a:ext cx="9418253" cy="950510"/>
          </a:xfrm>
        </p:spPr>
        <p:txBody>
          <a:bodyPr>
            <a:normAutofit fontScale="90000"/>
          </a:bodyPr>
          <a:lstStyle/>
          <a:p>
            <a:r>
              <a:rPr lang="pl-PL" dirty="0"/>
              <a:t>PROSJEČNA OCJENA PO PREDMETIMA OD 5. DO 8. RAZREDA NA KRAJU  ŠK.GOD. 2016/2017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63620052"/>
              </p:ext>
            </p:extLst>
          </p:nvPr>
        </p:nvGraphicFramePr>
        <p:xfrm>
          <a:off x="1028698" y="1392390"/>
          <a:ext cx="9299858" cy="51227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1878"/>
                <a:gridCol w="620665"/>
                <a:gridCol w="620665"/>
                <a:gridCol w="620665"/>
                <a:gridCol w="620665"/>
                <a:gridCol w="620665"/>
                <a:gridCol w="620665"/>
                <a:gridCol w="620665"/>
                <a:gridCol w="620665"/>
                <a:gridCol w="620665"/>
                <a:gridCol w="620665"/>
                <a:gridCol w="620665"/>
                <a:gridCol w="620665"/>
              </a:tblGrid>
              <a:tr h="389156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5A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5B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5C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6A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6B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7A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7B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7C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8A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8B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SVI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</a:tr>
              <a:tr h="234547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BROJ </a:t>
                      </a:r>
                      <a:r>
                        <a:rPr lang="hr-HR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UČENIKA</a:t>
                      </a:r>
                      <a:endParaRPr lang="hr-HR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</a:tr>
              <a:tr h="22388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MATEMATIKA</a:t>
                      </a:r>
                      <a:endParaRPr lang="hr-HR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4,55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3,82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4,50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3,75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3,91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4,38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4,12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4,67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4,12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</a:tr>
              <a:tr h="22388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INFORMATIKA</a:t>
                      </a:r>
                      <a:endParaRPr lang="hr-HR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4,95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4,69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4,64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4,94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4,87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4,80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4,83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4,87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</a:tr>
              <a:tr h="22388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HRVATSKI </a:t>
                      </a:r>
                      <a:r>
                        <a:rPr lang="hr-HR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JEZIK</a:t>
                      </a:r>
                      <a:endParaRPr lang="hr-HR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4,59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3,81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3,82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4,42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3,88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3,65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3,67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3,84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3,90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3,96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</a:tr>
              <a:tr h="22388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KEMIJA</a:t>
                      </a:r>
                      <a:endParaRPr lang="hr-HR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4,13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3,62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3,81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</a:tr>
              <a:tr h="22388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BIOLOGIJA</a:t>
                      </a:r>
                      <a:endParaRPr lang="hr-HR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4,35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4,19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3,65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4,04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</a:tr>
              <a:tr h="22388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FIZIKA</a:t>
                      </a:r>
                      <a:endParaRPr lang="hr-HR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4,35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4,19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4,32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4,29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4,21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</a:tr>
              <a:tr h="22388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NJEMAČKI JEZIK</a:t>
                      </a:r>
                      <a:endParaRPr lang="hr-HR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4,86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4,75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3,43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4,53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4,47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4,08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4,56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4,29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4,17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4,83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4,40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</a:tr>
              <a:tr h="22388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TALIJANSKI JEZIK</a:t>
                      </a:r>
                      <a:endParaRPr lang="hr-HR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4,88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4,67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4,92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4,67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4,86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4,50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4,86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4,70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</a:tr>
              <a:tr h="22388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ENGLESKI JEZIK</a:t>
                      </a:r>
                      <a:endParaRPr lang="hr-HR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4,67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4,71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4,71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4,46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4,57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4,86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4,64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4,95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4,72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</a:tr>
              <a:tr h="22388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TZK</a:t>
                      </a:r>
                      <a:endParaRPr lang="hr-HR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4,62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4,29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4,96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4,88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4,82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4,74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4,76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4,80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4,77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</a:tr>
              <a:tr h="22388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GEOGRAFIJA</a:t>
                      </a:r>
                      <a:endParaRPr lang="hr-HR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4,82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4,57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4,18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4,83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4,21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4,61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4,52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4,25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4,52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4,67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4,52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</a:tr>
              <a:tr h="22388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GLAZBENA KULTURA</a:t>
                      </a:r>
                      <a:endParaRPr lang="hr-HR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4,81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4,82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4,96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4,95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4,92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4,95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4,94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</a:tr>
              <a:tr h="22388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GRČKI JEZIK</a:t>
                      </a:r>
                      <a:endParaRPr lang="hr-HR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</a:tr>
              <a:tr h="22388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LATINSKI JEZIK</a:t>
                      </a:r>
                      <a:endParaRPr lang="hr-HR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</a:tr>
              <a:tr h="22388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LIKOVNA KULTURA</a:t>
                      </a:r>
                      <a:endParaRPr lang="hr-HR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4,83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4,96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4,95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4,92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4,97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</a:tr>
              <a:tr h="22388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POVIJEST</a:t>
                      </a:r>
                      <a:endParaRPr lang="hr-HR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4,68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4,29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3,82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4,26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3,88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3,96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3,65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4,06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</a:tr>
              <a:tr h="22388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PRIRODA I DRUŠTVO</a:t>
                      </a:r>
                      <a:endParaRPr lang="hr-HR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4,73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4,19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3,71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3,96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4,22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</a:tr>
              <a:tr h="22388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TEHNIČKA KULTURA</a:t>
                      </a:r>
                      <a:endParaRPr lang="hr-HR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4,86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4,71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4,96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4,79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4,87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4,95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4,95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4,89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</a:tr>
              <a:tr h="234547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VJERONAUK</a:t>
                      </a:r>
                      <a:endParaRPr lang="hr-HR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4,94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4,69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4,75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4,74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4,83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4,67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4,85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4,80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4,81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</a:tr>
              <a:tr h="234547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SREDNJA OCJENA</a:t>
                      </a:r>
                      <a:endParaRPr lang="hr-HR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4,86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4,55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4,32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4,76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4,50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4,55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4,63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4,40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4,49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4,63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4,57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688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80569419"/>
              </p:ext>
            </p:extLst>
          </p:nvPr>
        </p:nvGraphicFramePr>
        <p:xfrm>
          <a:off x="1101436" y="1028701"/>
          <a:ext cx="10176164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737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9510096"/>
              </p:ext>
            </p:extLst>
          </p:nvPr>
        </p:nvGraphicFramePr>
        <p:xfrm>
          <a:off x="1309255" y="696191"/>
          <a:ext cx="8956963" cy="5694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809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65527946"/>
              </p:ext>
            </p:extLst>
          </p:nvPr>
        </p:nvGraphicFramePr>
        <p:xfrm>
          <a:off x="914400" y="1205345"/>
          <a:ext cx="10363200" cy="4585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742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28364606"/>
              </p:ext>
            </p:extLst>
          </p:nvPr>
        </p:nvGraphicFramePr>
        <p:xfrm>
          <a:off x="914400" y="1340427"/>
          <a:ext cx="10363200" cy="4450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272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9739510"/>
              </p:ext>
            </p:extLst>
          </p:nvPr>
        </p:nvGraphicFramePr>
        <p:xfrm>
          <a:off x="1496291" y="580345"/>
          <a:ext cx="9372600" cy="5394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947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96675517"/>
              </p:ext>
            </p:extLst>
          </p:nvPr>
        </p:nvGraphicFramePr>
        <p:xfrm>
          <a:off x="893618" y="1454727"/>
          <a:ext cx="10383982" cy="4946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574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2775407"/>
              </p:ext>
            </p:extLst>
          </p:nvPr>
        </p:nvGraphicFramePr>
        <p:xfrm>
          <a:off x="924791" y="716973"/>
          <a:ext cx="10037618" cy="5548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537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627511"/>
              </p:ext>
            </p:extLst>
          </p:nvPr>
        </p:nvGraphicFramePr>
        <p:xfrm>
          <a:off x="1080655" y="914400"/>
          <a:ext cx="10048009" cy="5101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575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5916528"/>
              </p:ext>
            </p:extLst>
          </p:nvPr>
        </p:nvGraphicFramePr>
        <p:xfrm>
          <a:off x="1070264" y="862445"/>
          <a:ext cx="9229663" cy="4759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525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1317557"/>
              </p:ext>
            </p:extLst>
          </p:nvPr>
        </p:nvGraphicFramePr>
        <p:xfrm>
          <a:off x="1091045" y="914400"/>
          <a:ext cx="10027228" cy="5018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364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2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71495336"/>
              </p:ext>
            </p:extLst>
          </p:nvPr>
        </p:nvGraphicFramePr>
        <p:xfrm>
          <a:off x="966355" y="1122219"/>
          <a:ext cx="10311244" cy="5133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837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86160022"/>
              </p:ext>
            </p:extLst>
          </p:nvPr>
        </p:nvGraphicFramePr>
        <p:xfrm>
          <a:off x="1143000" y="1132609"/>
          <a:ext cx="10134600" cy="465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187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28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587989"/>
              </p:ext>
            </p:extLst>
          </p:nvPr>
        </p:nvGraphicFramePr>
        <p:xfrm>
          <a:off x="1091045" y="914400"/>
          <a:ext cx="9798628" cy="4821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494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4358125"/>
              </p:ext>
            </p:extLst>
          </p:nvPr>
        </p:nvGraphicFramePr>
        <p:xfrm>
          <a:off x="1039091" y="820883"/>
          <a:ext cx="10276609" cy="5122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54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0445791"/>
              </p:ext>
            </p:extLst>
          </p:nvPr>
        </p:nvGraphicFramePr>
        <p:xfrm>
          <a:off x="1007918" y="976745"/>
          <a:ext cx="10266218" cy="4966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15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3602354"/>
              </p:ext>
            </p:extLst>
          </p:nvPr>
        </p:nvGraphicFramePr>
        <p:xfrm>
          <a:off x="1143000" y="852056"/>
          <a:ext cx="9840191" cy="5081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028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1394167"/>
              </p:ext>
            </p:extLst>
          </p:nvPr>
        </p:nvGraphicFramePr>
        <p:xfrm>
          <a:off x="1039091" y="1059874"/>
          <a:ext cx="10162309" cy="4852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360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2778403"/>
              </p:ext>
            </p:extLst>
          </p:nvPr>
        </p:nvGraphicFramePr>
        <p:xfrm>
          <a:off x="997527" y="1091045"/>
          <a:ext cx="9933709" cy="5196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853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2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27889340"/>
              </p:ext>
            </p:extLst>
          </p:nvPr>
        </p:nvGraphicFramePr>
        <p:xfrm>
          <a:off x="779318" y="1371601"/>
          <a:ext cx="10498282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511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2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21822685"/>
              </p:ext>
            </p:extLst>
          </p:nvPr>
        </p:nvGraphicFramePr>
        <p:xfrm>
          <a:off x="737756" y="1215737"/>
          <a:ext cx="10539844" cy="4810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344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28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791827"/>
              </p:ext>
            </p:extLst>
          </p:nvPr>
        </p:nvGraphicFramePr>
        <p:xfrm>
          <a:off x="1122218" y="862445"/>
          <a:ext cx="10037618" cy="5039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542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28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9773281"/>
              </p:ext>
            </p:extLst>
          </p:nvPr>
        </p:nvGraphicFramePr>
        <p:xfrm>
          <a:off x="1091045" y="1122219"/>
          <a:ext cx="9725891" cy="5230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580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3239113"/>
              </p:ext>
            </p:extLst>
          </p:nvPr>
        </p:nvGraphicFramePr>
        <p:xfrm>
          <a:off x="1579419" y="758542"/>
          <a:ext cx="8302333" cy="50351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7348"/>
                <a:gridCol w="1067855"/>
                <a:gridCol w="1067855"/>
                <a:gridCol w="1067855"/>
                <a:gridCol w="1067855"/>
                <a:gridCol w="1067855"/>
                <a:gridCol w="1067855"/>
                <a:gridCol w="1067855"/>
              </a:tblGrid>
              <a:tr h="301984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IZOSTANCI UČENIKA NA KRAJU ŠKOLSKE GODINE 2016/2017</a:t>
                      </a:r>
                      <a:endParaRPr lang="pl-PL" sz="1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10225">
                <a:tc>
                  <a:txBody>
                    <a:bodyPr/>
                    <a:lstStyle/>
                    <a:p>
                      <a:pPr algn="l" fontAlgn="b"/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</a:tr>
              <a:tr h="368577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Izostanci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Izostanci po učeniku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68577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RAZRED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Broj učenika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Ukupno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Opravdano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Neopravdano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Ukupno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Opravdano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Neopravdano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</a:tr>
              <a:tr h="368577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5A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1472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1465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</a:tr>
              <a:tr h="368577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5B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974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943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</a:tr>
              <a:tr h="368577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5C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811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808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</a:tr>
              <a:tr h="368577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6A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1227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1226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</a:tr>
              <a:tr h="368577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6B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1465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1449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</a:tr>
              <a:tr h="368577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7A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1346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1343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</a:tr>
              <a:tr h="368577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7B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1295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1289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</a:tr>
              <a:tr h="368577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7C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1086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1079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</a:tr>
              <a:tr h="368577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8A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2039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</a:tr>
              <a:tr h="368577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8B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1445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1438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6" marR="7546" marT="7546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866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77008482"/>
              </p:ext>
            </p:extLst>
          </p:nvPr>
        </p:nvGraphicFramePr>
        <p:xfrm>
          <a:off x="737755" y="1371600"/>
          <a:ext cx="10539845" cy="461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787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66913263"/>
              </p:ext>
            </p:extLst>
          </p:nvPr>
        </p:nvGraphicFramePr>
        <p:xfrm>
          <a:off x="1101435" y="872835"/>
          <a:ext cx="9443601" cy="4985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0676"/>
                <a:gridCol w="590225"/>
                <a:gridCol w="590225"/>
                <a:gridCol w="590225"/>
                <a:gridCol w="590225"/>
                <a:gridCol w="590225"/>
                <a:gridCol w="590225"/>
                <a:gridCol w="590225"/>
                <a:gridCol w="590225"/>
                <a:gridCol w="590225"/>
                <a:gridCol w="590225"/>
                <a:gridCol w="590225"/>
                <a:gridCol w="590225"/>
                <a:gridCol w="590225"/>
              </a:tblGrid>
              <a:tr h="2005975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RANGIRANJE PO PROSJEČNOJ OCJENI 5. DO 8. RAZREDA NA POLUGODIŠTU ŠK.GOD. 2016/2017</a:t>
                      </a:r>
                      <a:endParaRPr lang="pl-PL" sz="1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791030">
                <a:tc>
                  <a:txBody>
                    <a:bodyPr/>
                    <a:lstStyle/>
                    <a:p>
                      <a:pPr algn="l" fontAlgn="b"/>
                      <a:endParaRPr lang="hr-HR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hr-HR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hr-HR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551642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RAZRED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5A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6A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7B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8B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5B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7A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6B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8A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7C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5C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506508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Broj učenika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551642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PROSJ. OCJENA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4,86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4,76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4,63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4,63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4,55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4,55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4,50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4,49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4,40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4,32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506508">
                <a:tc>
                  <a:txBody>
                    <a:bodyPr/>
                    <a:lstStyle/>
                    <a:p>
                      <a:pPr algn="l" fontAlgn="b"/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865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smtClean="0"/>
              <a:t>		HVALA </a:t>
            </a:r>
            <a:r>
              <a:rPr lang="hr-HR" sz="4000" dirty="0"/>
              <a:t>NA PAŽNJI !!!!!!</a:t>
            </a:r>
          </a:p>
        </p:txBody>
      </p:sp>
    </p:spTree>
    <p:extLst>
      <p:ext uri="{BB962C8B-B14F-4D97-AF65-F5344CB8AC3E}">
        <p14:creationId xmlns:p14="http://schemas.microsoft.com/office/powerpoint/2010/main" val="94971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02863640"/>
              </p:ext>
            </p:extLst>
          </p:nvPr>
        </p:nvGraphicFramePr>
        <p:xfrm>
          <a:off x="1184564" y="1039091"/>
          <a:ext cx="10093036" cy="4752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589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87648584"/>
              </p:ext>
            </p:extLst>
          </p:nvPr>
        </p:nvGraphicFramePr>
        <p:xfrm>
          <a:off x="1194954" y="1049483"/>
          <a:ext cx="10082645" cy="4741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452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125662" y="722312"/>
          <a:ext cx="7940675" cy="541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516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04040615"/>
              </p:ext>
            </p:extLst>
          </p:nvPr>
        </p:nvGraphicFramePr>
        <p:xfrm>
          <a:off x="1080656" y="737761"/>
          <a:ext cx="9414161" cy="52810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8559"/>
                <a:gridCol w="928559"/>
                <a:gridCol w="928559"/>
                <a:gridCol w="928559"/>
                <a:gridCol w="928559"/>
                <a:gridCol w="928559"/>
                <a:gridCol w="928559"/>
                <a:gridCol w="928559"/>
                <a:gridCol w="928559"/>
                <a:gridCol w="1057130"/>
              </a:tblGrid>
              <a:tr h="275561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USPJEH UČENIKA NA KRAJU ŠKOLSKE GODINE 2016/2017</a:t>
                      </a:r>
                      <a:endParaRPr lang="pl-PL" sz="1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86470">
                <a:tc>
                  <a:txBody>
                    <a:bodyPr/>
                    <a:lstStyle/>
                    <a:p>
                      <a:pPr algn="l" fontAlgn="b"/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Uspjeh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49725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RAZRED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Broj učenika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Odlični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Odlični (%)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Odlični 5,0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Odlični </a:t>
                      </a:r>
                      <a:b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 (%)</a:t>
                      </a:r>
                      <a:endParaRPr lang="hr-HR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Vrlo dobri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Dobri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Dovoljni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Nedovoljni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</a:tr>
              <a:tr h="34462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1A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86,21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</a:tr>
              <a:tr h="34462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1B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96,43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</a:tr>
              <a:tr h="34462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2A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78,26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39,13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</a:tr>
              <a:tr h="34462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2B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95,24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47,62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</a:tr>
              <a:tr h="34462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3A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78,26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65,22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</a:tr>
              <a:tr h="34462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3B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82,61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47,83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</a:tr>
              <a:tr h="34462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3C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80,95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42,86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</a:tr>
              <a:tr h="34462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4A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78,95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47,37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</a:tr>
              <a:tr h="34462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4B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</a:tr>
              <a:tr h="34462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4C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63,16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52,63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</a:tr>
              <a:tr h="34462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UKUPNO</a:t>
                      </a:r>
                      <a:endParaRPr lang="hr-HR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83,63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54,87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0" marR="6760" marT="676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521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502</TotalTime>
  <Words>1754</Words>
  <Application>Microsoft Office PowerPoint</Application>
  <PresentationFormat>Prilagođeno</PresentationFormat>
  <Paragraphs>1036</Paragraphs>
  <Slides>52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52</vt:i4>
      </vt:variant>
    </vt:vector>
  </HeadingPairs>
  <TitlesOfParts>
    <vt:vector size="53" baseType="lpstr">
      <vt:lpstr>Droplet</vt:lpstr>
      <vt:lpstr>STATISTIKA KRAJ ŠKOLSKE GODINE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Usporedba uspjeha učenika ISTIH RAZREDA  u šk.god.2015/2016 I šk.god.2016/2017</vt:lpstr>
      <vt:lpstr>PROSJEČNA OCJENA PO PREDMETIMA OD 5. DO 8. RAZREDA NA KRAJU  ŠK.GOD. 2016/2017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Ivo Bjelis</dc:creator>
  <cp:lastModifiedBy>OS Dr Ivan Merz</cp:lastModifiedBy>
  <cp:revision>86</cp:revision>
  <cp:lastPrinted>2017-07-03T12:31:45Z</cp:lastPrinted>
  <dcterms:created xsi:type="dcterms:W3CDTF">2016-06-19T14:52:42Z</dcterms:created>
  <dcterms:modified xsi:type="dcterms:W3CDTF">2017-07-03T12:43:15Z</dcterms:modified>
</cp:coreProperties>
</file>