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70" r:id="rId11"/>
    <p:sldId id="271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4330"/>
    <a:srgbClr val="194C53"/>
    <a:srgbClr val="83BCAF"/>
    <a:srgbClr val="62B1DB"/>
    <a:srgbClr val="236673"/>
    <a:srgbClr val="F9DD29"/>
    <a:srgbClr val="C7362D"/>
    <a:srgbClr val="FD971D"/>
    <a:srgbClr val="A31F26"/>
    <a:srgbClr val="E8B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34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6DFE26F-FD28-A02F-E5AC-006A08256A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81B53CD-72A1-CCEB-9A66-B51B9E5E1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C4A0713-C627-6F33-A1AE-B34B62952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35C4-785B-4E8F-B967-73CDC8F2C47E}" type="datetimeFigureOut">
              <a:rPr lang="hr-HR" smtClean="0"/>
              <a:t>5.11.2024.</a:t>
            </a:fld>
            <a:endParaRPr lang="hr-HR" dirty="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BD98793-0659-4254-E50C-6F85E39DF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F62DF37-FB5B-25A7-8574-051058EE5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8CCF-E6C8-42FE-A8AF-DA9F41004FE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604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00A3B62-9A2F-76C7-F4E3-DE3E69D39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4B804596-EAC7-8348-48F0-24FB6E55EB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FF1C0BC-A336-A3CF-1AB4-2E8D3658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35C4-785B-4E8F-B967-73CDC8F2C47E}" type="datetimeFigureOut">
              <a:rPr lang="hr-HR" smtClean="0"/>
              <a:t>5.11.2024.</a:t>
            </a:fld>
            <a:endParaRPr lang="hr-HR" dirty="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5B3E917-49B8-3E11-5252-2AD6769E7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087FC50-31D0-5762-2C53-16D80217D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8CCF-E6C8-42FE-A8AF-DA9F41004FE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49415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DC575719-8B1F-E6DA-18DA-84A5B71ADB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0782F391-8FB8-521C-06F3-1813DFF5A8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568E6DA-72C0-AA90-C4E6-5D75D6EEB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35C4-785B-4E8F-B967-73CDC8F2C47E}" type="datetimeFigureOut">
              <a:rPr lang="hr-HR" smtClean="0"/>
              <a:t>5.11.2024.</a:t>
            </a:fld>
            <a:endParaRPr lang="hr-HR" dirty="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5DFE224-0A4C-35AF-541A-7843A6E98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4BED9F9-0727-DF6A-1851-A7172EAE0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8CCF-E6C8-42FE-A8AF-DA9F41004FE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59896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4B922-6A14-4BA9-BA65-3B4BD9B843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058" y="1613039"/>
            <a:ext cx="5181600" cy="4351338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1054D-D827-441C-A41C-C6D81CE9D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5486" y="1609864"/>
            <a:ext cx="5181600" cy="4351338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6B90DB7-04E3-43D3-9352-1D52114D3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94348"/>
            <a:ext cx="10515600" cy="968019"/>
          </a:xfrm>
        </p:spPr>
        <p:txBody>
          <a:bodyPr/>
          <a:lstStyle>
            <a:lvl1pPr algn="ctr">
              <a:defRPr b="1">
                <a:solidFill>
                  <a:srgbClr val="194C5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20673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88E5A-D5D1-4AF8-8DF8-B258B082F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839" y="365125"/>
            <a:ext cx="5489961" cy="1325563"/>
          </a:xfrm>
        </p:spPr>
        <p:txBody>
          <a:bodyPr>
            <a:normAutofit/>
          </a:bodyPr>
          <a:lstStyle>
            <a:lvl1pPr>
              <a:defRPr sz="4400" b="1">
                <a:solidFill>
                  <a:srgbClr val="C9433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4B922-6A14-4BA9-BA65-3B4BD9B843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839" y="1825625"/>
            <a:ext cx="5489961" cy="4667250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65144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29F2B362-44CC-4A10-A1CB-8EB27FCAF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399308"/>
            <a:ext cx="5489961" cy="1325563"/>
          </a:xfrm>
        </p:spPr>
        <p:txBody>
          <a:bodyPr>
            <a:normAutofit/>
          </a:bodyPr>
          <a:lstStyle>
            <a:lvl1pPr>
              <a:defRPr sz="4400" b="1">
                <a:solidFill>
                  <a:srgbClr val="C9433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24EB2D8-8A76-4C70-ADE6-DB8FF5593C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859808"/>
            <a:ext cx="5489961" cy="4667250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0045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1D1D031-3E3E-043D-F18E-77CD28984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AEF73E9-DE51-0DB9-6E1E-443FB5F2A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442F30E-4089-0D84-A9AC-1D8B1FFF6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35C4-785B-4E8F-B967-73CDC8F2C47E}" type="datetimeFigureOut">
              <a:rPr lang="hr-HR" smtClean="0"/>
              <a:t>5.11.2024.</a:t>
            </a:fld>
            <a:endParaRPr lang="hr-HR" dirty="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E925352-B373-426A-4B11-D24C748D5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7707CD7-EC4A-03C6-0626-97C64158E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8CCF-E6C8-42FE-A8AF-DA9F41004FE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0305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ADF6B16-2CC4-6AD0-921F-A596F208B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367FC9E-89E9-C4C7-33A0-CC5039C8F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6583800-23B6-9E91-5A24-69D3FD359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35C4-785B-4E8F-B967-73CDC8F2C47E}" type="datetimeFigureOut">
              <a:rPr lang="hr-HR" smtClean="0"/>
              <a:t>5.11.2024.</a:t>
            </a:fld>
            <a:endParaRPr lang="hr-HR" dirty="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B649FBD-18CD-9F65-9334-0CD37F16C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87D2EAA-FF85-A274-5A46-ECDB48FE0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8CCF-E6C8-42FE-A8AF-DA9F41004FE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1594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B4FB362-9AB4-809A-23B1-7BB17C173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1EE117A-531C-C5BA-FE58-31836AA63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2D55742-F79E-D7AB-8E84-6DFB6861A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8DAC9F09-1457-661B-3540-401EA6DB4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35C4-785B-4E8F-B967-73CDC8F2C47E}" type="datetimeFigureOut">
              <a:rPr lang="hr-HR" smtClean="0"/>
              <a:t>5.11.2024.</a:t>
            </a:fld>
            <a:endParaRPr lang="hr-HR" dirty="0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B29C0AD9-A1D0-2609-E7BC-CC7B7C44E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06E7DA72-0157-1FFA-A24F-2395FF1AC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8CCF-E6C8-42FE-A8AF-DA9F41004FE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1856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F8959C-520D-15B7-BCD6-203235FEF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97339393-4A0D-51CE-A5BA-4E25D3A2A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C23A75EB-6ADC-B06B-3AE0-036227CE1C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D499DBA9-1A92-6437-A3A4-B869461A7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92FE719F-FA97-5659-0B3F-BCAC4244D1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3A543E30-090E-F7BC-4BBE-9B8358BD3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35C4-785B-4E8F-B967-73CDC8F2C47E}" type="datetimeFigureOut">
              <a:rPr lang="hr-HR" smtClean="0"/>
              <a:t>5.11.2024.</a:t>
            </a:fld>
            <a:endParaRPr lang="hr-HR" dirty="0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BD4D9B35-52AC-68F3-5C8C-AB3D55E20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5E6C67D8-1B2D-534E-E889-92C5118DA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8CCF-E6C8-42FE-A8AF-DA9F41004FE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00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E39C3A0-C95E-F46E-14D3-9C66055D3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1AD2FF69-B29D-7FEE-941B-A41EA4BD0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35C4-785B-4E8F-B967-73CDC8F2C47E}" type="datetimeFigureOut">
              <a:rPr lang="hr-HR" smtClean="0"/>
              <a:t>5.11.2024.</a:t>
            </a:fld>
            <a:endParaRPr lang="hr-HR" dirty="0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5CE49FA0-1402-ADF7-F54A-2D9B29B86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122AE78B-ABE8-7C4C-1F14-70B9A3A3F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8CCF-E6C8-42FE-A8AF-DA9F41004FE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5285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F0E56E2B-4969-7175-67DE-C23F0CB3D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35C4-785B-4E8F-B967-73CDC8F2C47E}" type="datetimeFigureOut">
              <a:rPr lang="hr-HR" smtClean="0"/>
              <a:t>5.11.2024.</a:t>
            </a:fld>
            <a:endParaRPr lang="hr-HR" dirty="0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EA9191D2-A149-C1F3-DC49-1CD707D2E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98F51DDD-0DAF-9DFA-2852-834092D7D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8CCF-E6C8-42FE-A8AF-DA9F41004FE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74253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35F755-0E05-5B19-F068-B1EBCC2CE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CDE564C-CDA4-A422-9217-98CBE9BD6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1B662C70-F115-B3CD-E68F-E14FE80602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242D7A1-67B4-8939-0AC5-9E9C95DEC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35C4-785B-4E8F-B967-73CDC8F2C47E}" type="datetimeFigureOut">
              <a:rPr lang="hr-HR" smtClean="0"/>
              <a:t>5.11.2024.</a:t>
            </a:fld>
            <a:endParaRPr lang="hr-HR" dirty="0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E0B49163-0B82-EE27-F4E9-E33D5E9F8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59E2F9B-A014-53B9-0CBA-2E9BBB38D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8CCF-E6C8-42FE-A8AF-DA9F41004FE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16422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F13F876-2F12-1F2A-4EE9-D1CAADBEC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5B962D45-2700-13FA-0552-E3F430CBB6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31AC4A3C-B8E3-6789-3A64-047FE908B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BFD6BF0-CD00-B151-43C0-2F04C2860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35C4-785B-4E8F-B967-73CDC8F2C47E}" type="datetimeFigureOut">
              <a:rPr lang="hr-HR" smtClean="0"/>
              <a:t>5.11.2024.</a:t>
            </a:fld>
            <a:endParaRPr lang="hr-HR" dirty="0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31A7AF6-35C1-0D73-1962-01A4EE195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C7BB4F1-8B2E-A5A9-3113-5A96AD6BF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8CCF-E6C8-42FE-A8AF-DA9F41004FE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09055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A8092744-D692-2183-88A6-81B5BD47D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00937D9-48FD-1DB4-8AD1-31A261DA9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92B0DA4-576F-20B2-A091-2B25778C38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7F35C4-785B-4E8F-B967-73CDC8F2C47E}" type="datetimeFigureOut">
              <a:rPr lang="hr-HR" smtClean="0"/>
              <a:t>5.11.2024.</a:t>
            </a:fld>
            <a:endParaRPr lang="hr-HR" dirty="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B7FCEB1-6E0F-1FD9-566C-74B591A95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CB7FF2B-21F7-F76E-F794-3CFF34F1E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738CCF-E6C8-42FE-A8AF-DA9F41004FE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5475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52" r:id="rId12"/>
    <p:sldLayoutId id="2147483656" r:id="rId13"/>
    <p:sldLayoutId id="2147483657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EC88B-6EA3-40F9-85F1-466062562B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8014" y="1041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hr-HR" dirty="0"/>
              <a:t>Obrada podataka – matematičke formule i funkcije</a:t>
            </a:r>
          </a:p>
        </p:txBody>
      </p:sp>
    </p:spTree>
    <p:extLst>
      <p:ext uri="{BB962C8B-B14F-4D97-AF65-F5344CB8AC3E}">
        <p14:creationId xmlns:p14="http://schemas.microsoft.com/office/powerpoint/2010/main" val="668257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PRIMJER 1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5815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Kolika će biti vrijednost ćelije A5 nakon izvršenja sljedeće funkcije?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610" y="2349952"/>
            <a:ext cx="2617607" cy="2840157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7793" y="2349952"/>
            <a:ext cx="2440431" cy="2840157"/>
          </a:xfrm>
          <a:prstGeom prst="rect">
            <a:avLst/>
          </a:prstGeom>
        </p:spPr>
      </p:pic>
      <p:sp>
        <p:nvSpPr>
          <p:cNvPr id="8" name="Strelica udesno 7"/>
          <p:cNvSpPr/>
          <p:nvPr/>
        </p:nvSpPr>
        <p:spPr>
          <a:xfrm>
            <a:off x="4408714" y="3905863"/>
            <a:ext cx="2220685" cy="4963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Pravokutnik 8"/>
          <p:cNvSpPr/>
          <p:nvPr/>
        </p:nvSpPr>
        <p:spPr>
          <a:xfrm>
            <a:off x="3668547" y="5166777"/>
            <a:ext cx="451091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Funkcija SUM zbrojiti će </a:t>
            </a:r>
          </a:p>
          <a:p>
            <a:r>
              <a:rPr lang="hr-H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vrijednosti </a:t>
            </a:r>
            <a:r>
              <a:rPr lang="hr-H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 ćelijama od A1 do A4.</a:t>
            </a:r>
            <a:endParaRPr lang="hr-HR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2850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PRIMJER 2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5815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Kolika će biti vrijednost ćelije A5 nakon izvršenja sljedeće funkcije?</a:t>
            </a:r>
          </a:p>
        </p:txBody>
      </p:sp>
      <p:sp>
        <p:nvSpPr>
          <p:cNvPr id="8" name="Strelica udesno 7"/>
          <p:cNvSpPr/>
          <p:nvPr/>
        </p:nvSpPr>
        <p:spPr>
          <a:xfrm>
            <a:off x="4408714" y="3905863"/>
            <a:ext cx="2220685" cy="4963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Pravokutnik 8"/>
          <p:cNvSpPr/>
          <p:nvPr/>
        </p:nvSpPr>
        <p:spPr>
          <a:xfrm>
            <a:off x="3982023" y="4913225"/>
            <a:ext cx="389484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hr-H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Funkcija SUM zbrojiti će </a:t>
            </a:r>
          </a:p>
          <a:p>
            <a:r>
              <a:rPr lang="hr-H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vrijednosti </a:t>
            </a:r>
            <a:r>
              <a:rPr lang="hr-H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 ćelijama A1 i A4</a:t>
            </a:r>
          </a:p>
          <a:p>
            <a:r>
              <a:rPr lang="hr-H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(znak ;).</a:t>
            </a:r>
            <a:endParaRPr lang="hr-HR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" name="Slika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610" y="2349952"/>
            <a:ext cx="2617606" cy="2997756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8678" y="2194560"/>
            <a:ext cx="2575561" cy="292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135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EC4D6-ACF8-42F8-9625-56A854FAF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Formule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FFA3E-6693-4C59-B556-C049C62EE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748" y="1547724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b="1" dirty="0"/>
              <a:t>Formule</a:t>
            </a:r>
            <a:r>
              <a:rPr lang="hr-HR" dirty="0"/>
              <a:t> upotrebljavamo za zbrajanje, oduzimanje, množenje, dijeljenje ili uspoređivanje podataka u ćelijama.</a:t>
            </a:r>
          </a:p>
          <a:p>
            <a:pPr marL="0" indent="0">
              <a:buNone/>
            </a:pPr>
            <a:r>
              <a:rPr lang="hr-HR" dirty="0"/>
              <a:t>Svaka formula u Excelu započinje znakom </a:t>
            </a:r>
            <a:r>
              <a:rPr lang="hr-HR" b="1" dirty="0"/>
              <a:t>jednakosti</a:t>
            </a:r>
            <a:r>
              <a:rPr lang="hr-HR" dirty="0"/>
              <a:t> (</a:t>
            </a:r>
            <a:r>
              <a:rPr lang="hr-HR" b="1" dirty="0"/>
              <a:t>=</a:t>
            </a:r>
            <a:r>
              <a:rPr lang="hr-HR" dirty="0"/>
              <a:t>).</a:t>
            </a:r>
          </a:p>
          <a:p>
            <a:pPr marL="0" indent="0">
              <a:buNone/>
            </a:pPr>
            <a:r>
              <a:rPr lang="hr-HR" b="1" dirty="0"/>
              <a:t>Elementi</a:t>
            </a:r>
            <a:r>
              <a:rPr lang="hr-HR" dirty="0"/>
              <a:t> formule mogu biti:</a:t>
            </a:r>
          </a:p>
          <a:p>
            <a:r>
              <a:rPr lang="hr-HR" b="1" dirty="0"/>
              <a:t>brojevne</a:t>
            </a:r>
            <a:r>
              <a:rPr lang="hr-HR" dirty="0"/>
              <a:t> vrijednosti</a:t>
            </a:r>
          </a:p>
          <a:p>
            <a:r>
              <a:rPr lang="hr-HR" b="1" dirty="0"/>
              <a:t>adrese</a:t>
            </a:r>
            <a:r>
              <a:rPr lang="hr-HR" dirty="0"/>
              <a:t> ćelija</a:t>
            </a:r>
          </a:p>
          <a:p>
            <a:r>
              <a:rPr lang="hr-HR" b="1" dirty="0"/>
              <a:t>operatori</a:t>
            </a:r>
          </a:p>
          <a:p>
            <a:r>
              <a:rPr lang="hr-HR" b="1" dirty="0"/>
              <a:t>funkcije</a:t>
            </a:r>
          </a:p>
          <a:p>
            <a:r>
              <a:rPr lang="hr-HR" b="1" dirty="0"/>
              <a:t>tekst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8279" y="3468869"/>
            <a:ext cx="3119320" cy="1730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409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E04694A-DF52-4881-888D-FFB9269AE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Upisivanje formula</a:t>
            </a:r>
          </a:p>
        </p:txBody>
      </p:sp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4770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/>
              <a:t>Formule upisujemo izravno u označenu </a:t>
            </a:r>
            <a:r>
              <a:rPr lang="hr-HR" b="1" dirty="0"/>
              <a:t>ćeliju</a:t>
            </a:r>
            <a:r>
              <a:rPr lang="hr-HR" dirty="0"/>
              <a:t> ili u </a:t>
            </a:r>
            <a:r>
              <a:rPr lang="hr-HR" b="1" dirty="0"/>
              <a:t>traku formule</a:t>
            </a:r>
            <a:r>
              <a:rPr lang="hr-HR" dirty="0"/>
              <a:t>.</a:t>
            </a:r>
          </a:p>
        </p:txBody>
      </p:sp>
      <p:grpSp>
        <p:nvGrpSpPr>
          <p:cNvPr id="17" name="Grupa 16"/>
          <p:cNvGrpSpPr/>
          <p:nvPr/>
        </p:nvGrpSpPr>
        <p:grpSpPr>
          <a:xfrm>
            <a:off x="1446701" y="2695974"/>
            <a:ext cx="8462584" cy="3012493"/>
            <a:chOff x="2439478" y="2434717"/>
            <a:chExt cx="8462584" cy="3012493"/>
          </a:xfrm>
        </p:grpSpPr>
        <p:grpSp>
          <p:nvGrpSpPr>
            <p:cNvPr id="14" name="Grupa 13"/>
            <p:cNvGrpSpPr/>
            <p:nvPr/>
          </p:nvGrpSpPr>
          <p:grpSpPr>
            <a:xfrm>
              <a:off x="3289526" y="3265714"/>
              <a:ext cx="4777849" cy="2181496"/>
              <a:chOff x="3720600" y="3004457"/>
              <a:chExt cx="4777849" cy="2181496"/>
            </a:xfrm>
          </p:grpSpPr>
          <p:pic>
            <p:nvPicPr>
              <p:cNvPr id="3" name="Slika 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720600" y="3264080"/>
                <a:ext cx="4388277" cy="1921873"/>
              </a:xfrm>
              <a:prstGeom prst="rect">
                <a:avLst/>
              </a:prstGeom>
            </p:spPr>
          </p:pic>
          <p:cxnSp>
            <p:nvCxnSpPr>
              <p:cNvPr id="8" name="Ravni poveznik sa strelicom 7"/>
              <p:cNvCxnSpPr/>
              <p:nvPr/>
            </p:nvCxnSpPr>
            <p:spPr>
              <a:xfrm>
                <a:off x="4493623" y="3004457"/>
                <a:ext cx="222068" cy="112136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Ravni poveznik sa strelicom 9"/>
              <p:cNvCxnSpPr/>
              <p:nvPr/>
            </p:nvCxnSpPr>
            <p:spPr>
              <a:xfrm flipH="1">
                <a:off x="7328263" y="3284082"/>
                <a:ext cx="1170186" cy="14287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Pravokutnik 14"/>
            <p:cNvSpPr/>
            <p:nvPr/>
          </p:nvSpPr>
          <p:spPr>
            <a:xfrm>
              <a:off x="2439478" y="2434717"/>
              <a:ext cx="2834687" cy="8309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lIns="91440" tIns="45720" rIns="91440" bIns="45720">
              <a:spAutoFit/>
            </a:bodyPr>
            <a:lstStyle/>
            <a:p>
              <a:r>
                <a:rPr lang="hr-HR" sz="2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Upisivanje formule u </a:t>
              </a:r>
            </a:p>
            <a:p>
              <a:r>
                <a:rPr lang="hr-HR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aktivnu ćeliju</a:t>
              </a:r>
              <a:endParaRPr lang="hr-H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6" name="Pravokutnik 15"/>
            <p:cNvSpPr/>
            <p:nvPr/>
          </p:nvSpPr>
          <p:spPr>
            <a:xfrm>
              <a:off x="8067375" y="3129840"/>
              <a:ext cx="2834687" cy="8309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lIns="91440" tIns="45720" rIns="91440" bIns="45720">
              <a:spAutoFit/>
            </a:bodyPr>
            <a:lstStyle/>
            <a:p>
              <a:r>
                <a:rPr lang="hr-HR" sz="2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Upisivanje formule u </a:t>
              </a:r>
            </a:p>
            <a:p>
              <a:r>
                <a:rPr lang="hr-HR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traku za formule</a:t>
              </a:r>
              <a:endParaRPr lang="hr-H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6660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Adrese ćelija u formulama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986470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U formulama možemo upotrebljavati i </a:t>
            </a:r>
            <a:r>
              <a:rPr lang="hr-HR" b="1" dirty="0"/>
              <a:t>adrese</a:t>
            </a:r>
            <a:r>
              <a:rPr lang="hr-HR" dirty="0"/>
              <a:t> </a:t>
            </a:r>
            <a:r>
              <a:rPr lang="hr-HR" b="1" dirty="0"/>
              <a:t>ćelija</a:t>
            </a:r>
            <a:r>
              <a:rPr lang="hr-HR" dirty="0"/>
              <a:t>. U formulu se uvrštava </a:t>
            </a:r>
            <a:r>
              <a:rPr lang="hr-HR" b="1" dirty="0"/>
              <a:t>vrijednost</a:t>
            </a:r>
            <a:r>
              <a:rPr lang="hr-HR" dirty="0"/>
              <a:t> upisana u navedenoj adresi ćelije. </a:t>
            </a:r>
          </a:p>
        </p:txBody>
      </p:sp>
      <p:grpSp>
        <p:nvGrpSpPr>
          <p:cNvPr id="11" name="Grupa 10"/>
          <p:cNvGrpSpPr/>
          <p:nvPr/>
        </p:nvGrpSpPr>
        <p:grpSpPr>
          <a:xfrm>
            <a:off x="2378055" y="3141621"/>
            <a:ext cx="7435887" cy="2305590"/>
            <a:chOff x="964200" y="3050181"/>
            <a:chExt cx="7435887" cy="2305590"/>
          </a:xfrm>
        </p:grpSpPr>
        <p:pic>
          <p:nvPicPr>
            <p:cNvPr id="4" name="Slika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4200" y="3050181"/>
              <a:ext cx="4546537" cy="2305590"/>
            </a:xfrm>
            <a:prstGeom prst="rect">
              <a:avLst/>
            </a:prstGeom>
          </p:spPr>
        </p:pic>
        <p:cxnSp>
          <p:nvCxnSpPr>
            <p:cNvPr id="6" name="Ravni poveznik sa strelicom 5"/>
            <p:cNvCxnSpPr>
              <a:stCxn id="7" idx="1"/>
            </p:cNvCxnSpPr>
            <p:nvPr/>
          </p:nvCxnSpPr>
          <p:spPr>
            <a:xfrm flipH="1" flipV="1">
              <a:off x="3045768" y="4167051"/>
              <a:ext cx="3577101" cy="359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Pravokutnik 6"/>
            <p:cNvSpPr/>
            <p:nvPr/>
          </p:nvSpPr>
          <p:spPr>
            <a:xfrm>
              <a:off x="6622869" y="3787477"/>
              <a:ext cx="1777218" cy="8309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r-HR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Adresa ćelije</a:t>
              </a:r>
            </a:p>
            <a:p>
              <a:pPr algn="ctr"/>
              <a:r>
                <a:rPr lang="hr-HR" sz="2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u formuli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3277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Operatori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646835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Povezuju podatke kojima se koristimo u Excelovim formulama.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2259874"/>
            <a:ext cx="8473576" cy="4011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396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ZADATAK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Istražite koje su najčešće pogreške tijekom upisivanja formula i koje je njihovo značenje.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#VRIJ!</a:t>
            </a:r>
          </a:p>
          <a:p>
            <a:r>
              <a:rPr lang="hr-HR" dirty="0"/>
              <a:t>#DIJ/0!</a:t>
            </a:r>
          </a:p>
          <a:p>
            <a:r>
              <a:rPr lang="hr-HR" dirty="0"/>
              <a:t>#NAZIV?</a:t>
            </a:r>
          </a:p>
          <a:p>
            <a:r>
              <a:rPr lang="hr-HR" dirty="0"/>
              <a:t>########</a:t>
            </a:r>
          </a:p>
          <a:p>
            <a:r>
              <a:rPr lang="hr-HR" dirty="0"/>
              <a:t>#REF</a:t>
            </a:r>
          </a:p>
        </p:txBody>
      </p:sp>
    </p:spTree>
    <p:extLst>
      <p:ext uri="{BB962C8B-B14F-4D97-AF65-F5344CB8AC3E}">
        <p14:creationId xmlns:p14="http://schemas.microsoft.com/office/powerpoint/2010/main" val="2259786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Funkcije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4874" y="157385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hr-HR" b="1" dirty="0"/>
              <a:t>Funkcije</a:t>
            </a:r>
            <a:r>
              <a:rPr lang="hr-HR" dirty="0"/>
              <a:t> su unaprijed definirane formule koje izvode izračune uz pomoć određenih vrijednosti – </a:t>
            </a:r>
            <a:r>
              <a:rPr lang="hr-HR" b="1" dirty="0"/>
              <a:t>argumenata</a:t>
            </a:r>
            <a:r>
              <a:rPr lang="hr-HR" dirty="0"/>
              <a:t>. </a:t>
            </a:r>
          </a:p>
          <a:p>
            <a:pPr marL="0" indent="0">
              <a:buNone/>
            </a:pPr>
            <a:r>
              <a:rPr lang="hr-HR" dirty="0"/>
              <a:t>Naziv funkcije što funkcija treba izračunati, a argumenti su podatci koji se koriste u izračunima te mogu biti:</a:t>
            </a:r>
          </a:p>
          <a:p>
            <a:r>
              <a:rPr lang="hr-HR" b="1" dirty="0"/>
              <a:t>brojevi i tekst</a:t>
            </a:r>
          </a:p>
          <a:p>
            <a:r>
              <a:rPr lang="hr-HR" b="1" dirty="0"/>
              <a:t>adrese ćelija</a:t>
            </a:r>
          </a:p>
          <a:p>
            <a:r>
              <a:rPr lang="hr-HR" b="1" dirty="0"/>
              <a:t>formule</a:t>
            </a:r>
          </a:p>
          <a:p>
            <a:r>
              <a:rPr lang="hr-HR" b="1" dirty="0"/>
              <a:t>druge funkcije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2"/>
          <a:srcRect r="2274" b="9551"/>
          <a:stretch/>
        </p:blipFill>
        <p:spPr>
          <a:xfrm>
            <a:off x="5029970" y="4203246"/>
            <a:ext cx="5707699" cy="111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775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Pravilo pisanja funkcije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1404481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Funkcija se počinje pisati znakom </a:t>
            </a:r>
            <a:r>
              <a:rPr lang="hr-HR" b="1" dirty="0"/>
              <a:t>jednakosti</a:t>
            </a:r>
            <a:r>
              <a:rPr lang="hr-HR" dirty="0"/>
              <a:t> (=), nakon čega slijedi </a:t>
            </a:r>
            <a:r>
              <a:rPr lang="hr-HR" b="1" dirty="0"/>
              <a:t>naziv funkcije</a:t>
            </a:r>
            <a:r>
              <a:rPr lang="hr-HR" dirty="0"/>
              <a:t>, </a:t>
            </a:r>
            <a:r>
              <a:rPr lang="hr-HR" b="1" dirty="0"/>
              <a:t>otvorena </a:t>
            </a:r>
            <a:r>
              <a:rPr lang="hr-HR" dirty="0"/>
              <a:t>obla</a:t>
            </a:r>
            <a:r>
              <a:rPr lang="hr-HR" b="1" dirty="0"/>
              <a:t> </a:t>
            </a:r>
            <a:r>
              <a:rPr lang="hr-HR" dirty="0"/>
              <a:t>zagrada, </a:t>
            </a:r>
            <a:r>
              <a:rPr lang="hr-HR" b="1" dirty="0"/>
              <a:t>argumenti</a:t>
            </a:r>
            <a:r>
              <a:rPr lang="hr-HR" dirty="0"/>
              <a:t> odvojeni točkama sa zarezima ili dvotočkom te </a:t>
            </a:r>
            <a:r>
              <a:rPr lang="hr-HR" b="1" dirty="0"/>
              <a:t>zatvorena</a:t>
            </a:r>
            <a:r>
              <a:rPr lang="hr-HR" dirty="0"/>
              <a:t> obla zagrada.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8798" y="3017520"/>
            <a:ext cx="7712665" cy="307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473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Funkcije u Excelu i njihovo značenje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911" y="1483587"/>
            <a:ext cx="9782175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168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267</Words>
  <Application>Microsoft Office PowerPoint</Application>
  <PresentationFormat>Široki zaslon</PresentationFormat>
  <Paragraphs>49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5" baseType="lpstr">
      <vt:lpstr>Aptos</vt:lpstr>
      <vt:lpstr>Aptos Display</vt:lpstr>
      <vt:lpstr>Arial</vt:lpstr>
      <vt:lpstr>Tema sustava Office</vt:lpstr>
      <vt:lpstr>Obrada podataka – matematičke formule i funkcije</vt:lpstr>
      <vt:lpstr>Formule</vt:lpstr>
      <vt:lpstr>Upisivanje formula</vt:lpstr>
      <vt:lpstr>Adrese ćelija u formulama</vt:lpstr>
      <vt:lpstr>Operatori</vt:lpstr>
      <vt:lpstr>ZADATAK</vt:lpstr>
      <vt:lpstr>Funkcije</vt:lpstr>
      <vt:lpstr>Pravilo pisanja funkcije</vt:lpstr>
      <vt:lpstr>Funkcije u Excelu i njihovo značenje</vt:lpstr>
      <vt:lpstr>PRIMJER 1</vt:lpstr>
      <vt:lpstr>PRIMJER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Željka Knezović</dc:creator>
  <cp:lastModifiedBy>Slavica Horvat</cp:lastModifiedBy>
  <cp:revision>22</cp:revision>
  <dcterms:created xsi:type="dcterms:W3CDTF">2021-04-08T02:08:44Z</dcterms:created>
  <dcterms:modified xsi:type="dcterms:W3CDTF">2024-11-05T08:34:49Z</dcterms:modified>
</cp:coreProperties>
</file>