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4330"/>
    <a:srgbClr val="194C53"/>
    <a:srgbClr val="83BCAF"/>
    <a:srgbClr val="62B1DB"/>
    <a:srgbClr val="236673"/>
    <a:srgbClr val="F9DD29"/>
    <a:srgbClr val="C7362D"/>
    <a:srgbClr val="FD971D"/>
    <a:srgbClr val="A31F26"/>
    <a:srgbClr val="E8B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3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DFE26F-FD28-A02F-E5AC-006A08256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1B53CD-72A1-CCEB-9A66-B51B9E5E1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4A0713-C627-6F33-A1AE-B34B62952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BD98793-0659-4254-E50C-6F85E39D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62DF37-FB5B-25A7-8574-051058EE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04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0A3B62-9A2F-76C7-F4E3-DE3E69D3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B804596-EAC7-8348-48F0-24FB6E55E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F1C0BC-A336-A3CF-1AB4-2E8D3658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B3E917-49B8-3E11-5252-2AD6769E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087FC50-31D0-5762-2C53-16D80217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941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C575719-8B1F-E6DA-18DA-84A5B71AD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782F391-8FB8-521C-06F3-1813DFF5A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568E6DA-72C0-AA90-C4E6-5D75D6EE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5DFE224-0A4C-35AF-541A-7843A6E9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BED9F9-0727-DF6A-1851-A7172EAE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989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194C5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C9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C9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D1D031-3E3E-043D-F18E-77CD2898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EF73E9-DE51-0DB9-6E1E-443FB5F2A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42F30E-4089-0D84-A9AC-1D8B1FFF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925352-B373-426A-4B11-D24C748D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707CD7-EC4A-03C6-0626-97C64158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305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DF6B16-2CC4-6AD0-921F-A596F208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367FC9E-89E9-C4C7-33A0-CC5039C8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583800-23B6-9E91-5A24-69D3FD35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B649FBD-18CD-9F65-9334-0CD37F16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87D2EAA-FF85-A274-5A46-ECDB48FE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594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4FB362-9AB4-809A-23B1-7BB17C17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EE117A-531C-C5BA-FE58-31836AA63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D55742-F79E-D7AB-8E84-6DFB6861A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DAC9F09-1457-661B-3540-401EA6DB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29C0AD9-A1D0-2609-E7BC-CC7B7C44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6E7DA72-0157-1FFA-A24F-2395FF1A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85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F8959C-520D-15B7-BCD6-203235FEF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7339393-4A0D-51CE-A5BA-4E25D3A2A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23A75EB-6ADC-B06B-3AE0-036227CE1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499DBA9-1A92-6437-A3A4-B869461A7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2FE719F-FA97-5659-0B3F-BCAC4244D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A543E30-090E-F7BC-4BBE-9B8358BD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D4D9B35-52AC-68F3-5C8C-AB3D55E2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E6C67D8-1B2D-534E-E889-92C5118D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0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39C3A0-C95E-F46E-14D3-9C66055D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AD2FF69-B29D-7FEE-941B-A41EA4BD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CE49FA0-1402-ADF7-F54A-2D9B29B8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22AE78B-ABE8-7C4C-1F14-70B9A3A3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28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0E56E2B-4969-7175-67DE-C23F0CB3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A9191D2-A149-C1F3-DC49-1CD707D2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8F51DDD-0DAF-9DFA-2852-834092D7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425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35F755-0E05-5B19-F068-B1EBCC2CE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DE564C-CDA4-A422-9217-98CBE9BD6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B662C70-F115-B3CD-E68F-E14FE8060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242D7A1-67B4-8939-0AC5-9E9C95DE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0B49163-0B82-EE27-F4E9-E33D5E9F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9E2F9B-A014-53B9-0CBA-2E9BBB38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642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13F876-2F12-1F2A-4EE9-D1CAADBE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B962D45-2700-13FA-0552-E3F430CBB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1AC4A3C-B8E3-6789-3A64-047FE908B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FD6BF0-CD00-B151-43C0-2F04C286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31A7AF6-35C1-0D73-1962-01A4EE19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C7BB4F1-8B2E-A5A9-3113-5A96AD6B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905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8092744-D692-2183-88A6-81B5BD47D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0937D9-48FD-1DB4-8AD1-31A261DA9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92B0DA4-576F-20B2-A091-2B25778C3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5.11.2024.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7FCEB1-6E0F-1FD9-566C-74B591A95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CB7FF2B-21F7-F76E-F794-3CFF34F1E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475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2" r:id="rId12"/>
    <p:sldLayoutId id="2147483656" r:id="rId13"/>
    <p:sldLayoutId id="214748365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014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/>
              <a:t>Obrada podataka – matematičke formule i funkcije</a:t>
            </a:r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581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Kolika će biti vrijednost ćelije A5 nakon izvršenja sljedeće funkcije?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10" y="2349952"/>
            <a:ext cx="2617607" cy="284015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793" y="2349952"/>
            <a:ext cx="2440431" cy="2840157"/>
          </a:xfrm>
          <a:prstGeom prst="rect">
            <a:avLst/>
          </a:prstGeom>
        </p:spPr>
      </p:pic>
      <p:sp>
        <p:nvSpPr>
          <p:cNvPr id="8" name="Strelica udesno 7"/>
          <p:cNvSpPr/>
          <p:nvPr/>
        </p:nvSpPr>
        <p:spPr>
          <a:xfrm>
            <a:off x="4408714" y="3905863"/>
            <a:ext cx="2220685" cy="496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668547" y="5166777"/>
            <a:ext cx="45109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r>
              <a: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Funkcija SUM zbrojiti će </a:t>
            </a:r>
          </a:p>
          <a:p>
            <a:r>
              <a: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vrijednosti </a:t>
            </a:r>
            <a:r>
              <a:rPr lang="hr-H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 ćelijama od A1 do A4.</a:t>
            </a:r>
            <a:endParaRPr lang="hr-H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85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2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581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Kolika će biti vrijednost ćelije A5 nakon izvršenja sljedeće funkcije?</a:t>
            </a:r>
          </a:p>
        </p:txBody>
      </p:sp>
      <p:sp>
        <p:nvSpPr>
          <p:cNvPr id="8" name="Strelica udesno 7"/>
          <p:cNvSpPr/>
          <p:nvPr/>
        </p:nvSpPr>
        <p:spPr>
          <a:xfrm>
            <a:off x="4408714" y="3905863"/>
            <a:ext cx="2220685" cy="496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982023" y="4913225"/>
            <a:ext cx="38948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Funkcija SUM zbrojiti će </a:t>
            </a:r>
          </a:p>
          <a:p>
            <a:r>
              <a: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vrijednosti </a:t>
            </a:r>
            <a:r>
              <a:rPr lang="hr-H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 ćelijama A1 i A4</a:t>
            </a:r>
          </a:p>
          <a:p>
            <a:r>
              <a:rPr lang="hr-H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(znak ;).</a:t>
            </a:r>
            <a:endParaRPr lang="hr-H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10" y="2349952"/>
            <a:ext cx="2617606" cy="299775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678" y="2194560"/>
            <a:ext cx="2575561" cy="292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3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48" y="154772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/>
              <a:t>Formule</a:t>
            </a:r>
            <a:r>
              <a:rPr lang="hr-HR" dirty="0"/>
              <a:t> upotrebljavamo za zbrajanje, oduzimanje, množenje, dijeljenje ili uspoređivanje podataka u ćelijama.</a:t>
            </a:r>
          </a:p>
          <a:p>
            <a:pPr marL="0" indent="0">
              <a:buNone/>
            </a:pPr>
            <a:r>
              <a:rPr lang="hr-HR" dirty="0"/>
              <a:t>Svaka formula u Excelu započinje znakom </a:t>
            </a:r>
            <a:r>
              <a:rPr lang="hr-HR" b="1" dirty="0"/>
              <a:t>jednakosti</a:t>
            </a:r>
            <a:r>
              <a:rPr lang="hr-HR" dirty="0"/>
              <a:t> (</a:t>
            </a:r>
            <a:r>
              <a:rPr lang="hr-HR" b="1" dirty="0"/>
              <a:t>=</a:t>
            </a:r>
            <a:r>
              <a:rPr lang="hr-HR" dirty="0"/>
              <a:t>).</a:t>
            </a:r>
          </a:p>
          <a:p>
            <a:pPr marL="0" indent="0">
              <a:buNone/>
            </a:pPr>
            <a:r>
              <a:rPr lang="hr-HR" b="1" dirty="0"/>
              <a:t>Elementi</a:t>
            </a:r>
            <a:r>
              <a:rPr lang="hr-HR" dirty="0"/>
              <a:t> formule mogu biti:</a:t>
            </a:r>
          </a:p>
          <a:p>
            <a:r>
              <a:rPr lang="hr-HR" b="1" dirty="0"/>
              <a:t>brojevne</a:t>
            </a:r>
            <a:r>
              <a:rPr lang="hr-HR" dirty="0"/>
              <a:t> vrijednosti</a:t>
            </a:r>
          </a:p>
          <a:p>
            <a:r>
              <a:rPr lang="hr-HR" b="1" dirty="0"/>
              <a:t>adrese</a:t>
            </a:r>
            <a:r>
              <a:rPr lang="hr-HR" dirty="0"/>
              <a:t> ćelija</a:t>
            </a:r>
          </a:p>
          <a:p>
            <a:r>
              <a:rPr lang="hr-HR" b="1" dirty="0"/>
              <a:t>operatori</a:t>
            </a:r>
          </a:p>
          <a:p>
            <a:r>
              <a:rPr lang="hr-HR" b="1" dirty="0"/>
              <a:t>funkcije</a:t>
            </a:r>
          </a:p>
          <a:p>
            <a:r>
              <a:rPr lang="hr-HR" b="1" dirty="0"/>
              <a:t>tekst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279" y="3468869"/>
            <a:ext cx="3119320" cy="173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Upisivanje formula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770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Formule upisujemo izravno u označenu </a:t>
            </a:r>
            <a:r>
              <a:rPr lang="hr-HR" b="1" dirty="0"/>
              <a:t>ćeliju</a:t>
            </a:r>
            <a:r>
              <a:rPr lang="hr-HR" dirty="0"/>
              <a:t> ili u </a:t>
            </a:r>
            <a:r>
              <a:rPr lang="hr-HR" b="1" dirty="0"/>
              <a:t>traku formule</a:t>
            </a:r>
            <a:r>
              <a:rPr lang="hr-HR" dirty="0"/>
              <a:t>.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1446701" y="2695974"/>
            <a:ext cx="8462584" cy="3012493"/>
            <a:chOff x="2439478" y="2434717"/>
            <a:chExt cx="8462584" cy="3012493"/>
          </a:xfrm>
        </p:grpSpPr>
        <p:grpSp>
          <p:nvGrpSpPr>
            <p:cNvPr id="14" name="Grupa 13"/>
            <p:cNvGrpSpPr/>
            <p:nvPr/>
          </p:nvGrpSpPr>
          <p:grpSpPr>
            <a:xfrm>
              <a:off x="3289526" y="3265714"/>
              <a:ext cx="4777849" cy="2181496"/>
              <a:chOff x="3720600" y="3004457"/>
              <a:chExt cx="4777849" cy="2181496"/>
            </a:xfrm>
          </p:grpSpPr>
          <p:pic>
            <p:nvPicPr>
              <p:cNvPr id="3" name="Slika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720600" y="3264080"/>
                <a:ext cx="4388277" cy="1921873"/>
              </a:xfrm>
              <a:prstGeom prst="rect">
                <a:avLst/>
              </a:prstGeom>
            </p:spPr>
          </p:pic>
          <p:cxnSp>
            <p:nvCxnSpPr>
              <p:cNvPr id="8" name="Ravni poveznik sa strelicom 7"/>
              <p:cNvCxnSpPr/>
              <p:nvPr/>
            </p:nvCxnSpPr>
            <p:spPr>
              <a:xfrm>
                <a:off x="4493623" y="3004457"/>
                <a:ext cx="222068" cy="1121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avni poveznik sa strelicom 9"/>
              <p:cNvCxnSpPr/>
              <p:nvPr/>
            </p:nvCxnSpPr>
            <p:spPr>
              <a:xfrm flipH="1">
                <a:off x="7328263" y="3284082"/>
                <a:ext cx="1170186" cy="1428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Pravokutnik 14"/>
            <p:cNvSpPr/>
            <p:nvPr/>
          </p:nvSpPr>
          <p:spPr>
            <a:xfrm>
              <a:off x="2439478" y="2434717"/>
              <a:ext cx="28346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91440" tIns="45720" rIns="91440" bIns="45720">
              <a:spAutoFit/>
            </a:bodyPr>
            <a:lstStyle/>
            <a:p>
              <a:r>
                <a:rPr lang="hr-HR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Upisivanje formule u </a:t>
              </a:r>
            </a:p>
            <a:p>
              <a:r>
                <a:rPr lang="hr-HR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aktivnu ćeliju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8067375" y="3129840"/>
              <a:ext cx="28346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91440" tIns="45720" rIns="91440" bIns="45720">
              <a:spAutoFit/>
            </a:bodyPr>
            <a:lstStyle/>
            <a:p>
              <a:r>
                <a:rPr lang="hr-HR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Upisivanje formule u </a:t>
              </a:r>
            </a:p>
            <a:p>
              <a:r>
                <a:rPr lang="hr-HR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traku za formule</a:t>
              </a:r>
              <a:endParaRPr lang="hr-H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Adrese ćelija u formulama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8647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 formulama možemo upotrebljavati i </a:t>
            </a:r>
            <a:r>
              <a:rPr lang="hr-HR" b="1" dirty="0"/>
              <a:t>adrese</a:t>
            </a:r>
            <a:r>
              <a:rPr lang="hr-HR" dirty="0"/>
              <a:t> </a:t>
            </a:r>
            <a:r>
              <a:rPr lang="hr-HR" b="1" dirty="0"/>
              <a:t>ćelija</a:t>
            </a:r>
            <a:r>
              <a:rPr lang="hr-HR" dirty="0"/>
              <a:t>. U formulu se uvrštava </a:t>
            </a:r>
            <a:r>
              <a:rPr lang="hr-HR" b="1" dirty="0"/>
              <a:t>vrijednost</a:t>
            </a:r>
            <a:r>
              <a:rPr lang="hr-HR" dirty="0"/>
              <a:t> upisana u navedenoj adresi ćelije. 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2378055" y="3141621"/>
            <a:ext cx="7435887" cy="2305590"/>
            <a:chOff x="964200" y="3050181"/>
            <a:chExt cx="7435887" cy="2305590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4200" y="3050181"/>
              <a:ext cx="4546537" cy="2305590"/>
            </a:xfrm>
            <a:prstGeom prst="rect">
              <a:avLst/>
            </a:prstGeom>
          </p:spPr>
        </p:pic>
        <p:cxnSp>
          <p:nvCxnSpPr>
            <p:cNvPr id="6" name="Ravni poveznik sa strelicom 5"/>
            <p:cNvCxnSpPr>
              <a:stCxn id="7" idx="1"/>
            </p:cNvCxnSpPr>
            <p:nvPr/>
          </p:nvCxnSpPr>
          <p:spPr>
            <a:xfrm flipH="1" flipV="1">
              <a:off x="3045768" y="4167051"/>
              <a:ext cx="3577101" cy="359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avokutnik 6"/>
            <p:cNvSpPr/>
            <p:nvPr/>
          </p:nvSpPr>
          <p:spPr>
            <a:xfrm>
              <a:off x="6622869" y="3787477"/>
              <a:ext cx="177721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Adresa ćelije</a:t>
              </a:r>
            </a:p>
            <a:p>
              <a:pPr algn="ctr"/>
              <a:r>
                <a:rPr lang="hr-HR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 formuli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27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Operatori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64683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Povezuju podatke kojima se koristimo u Excelovim formulama.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259874"/>
            <a:ext cx="8473576" cy="401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9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Istražite koje su najčešće pogreške tijekom upisivanja formula i koje je njihovo značenje.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#VRIJ!</a:t>
            </a:r>
          </a:p>
          <a:p>
            <a:r>
              <a:rPr lang="hr-HR" dirty="0"/>
              <a:t>#DIJ/0!</a:t>
            </a:r>
          </a:p>
          <a:p>
            <a:r>
              <a:rPr lang="hr-HR" dirty="0"/>
              <a:t>#NAZIV?</a:t>
            </a:r>
          </a:p>
          <a:p>
            <a:r>
              <a:rPr lang="hr-HR" dirty="0"/>
              <a:t>########</a:t>
            </a:r>
          </a:p>
          <a:p>
            <a:r>
              <a:rPr lang="hr-HR" dirty="0"/>
              <a:t>#REF</a:t>
            </a:r>
          </a:p>
        </p:txBody>
      </p:sp>
    </p:spTree>
    <p:extLst>
      <p:ext uri="{BB962C8B-B14F-4D97-AF65-F5344CB8AC3E}">
        <p14:creationId xmlns:p14="http://schemas.microsoft.com/office/powerpoint/2010/main" val="225978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Funkcije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4874" y="1573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b="1" dirty="0"/>
              <a:t>Funkcije</a:t>
            </a:r>
            <a:r>
              <a:rPr lang="hr-HR" dirty="0"/>
              <a:t> su unaprijed definirane formule koje izvode izračune uz pomoć određenih vrijednosti – </a:t>
            </a:r>
            <a:r>
              <a:rPr lang="hr-HR" b="1" dirty="0"/>
              <a:t>argumenata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/>
              <a:t>Naziv funkcije što funkcija treba izračunati, a argumenti su podatci koji se koriste u izračunima te mogu biti:</a:t>
            </a:r>
          </a:p>
          <a:p>
            <a:r>
              <a:rPr lang="hr-HR" b="1" dirty="0"/>
              <a:t>brojevi i tekst</a:t>
            </a:r>
          </a:p>
          <a:p>
            <a:r>
              <a:rPr lang="hr-HR" b="1" dirty="0"/>
              <a:t>adrese ćelija</a:t>
            </a:r>
          </a:p>
          <a:p>
            <a:r>
              <a:rPr lang="hr-HR" b="1" dirty="0"/>
              <a:t>formule</a:t>
            </a:r>
          </a:p>
          <a:p>
            <a:r>
              <a:rPr lang="hr-HR" b="1" dirty="0"/>
              <a:t>druge funkcije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r="2274" b="9551"/>
          <a:stretch/>
        </p:blipFill>
        <p:spPr>
          <a:xfrm>
            <a:off x="5029970" y="4203246"/>
            <a:ext cx="5707699" cy="111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7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Pravilo pisanja funkcije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40448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Funkcija se počinje pisati znakom </a:t>
            </a:r>
            <a:r>
              <a:rPr lang="hr-HR" b="1" dirty="0"/>
              <a:t>jednakosti</a:t>
            </a:r>
            <a:r>
              <a:rPr lang="hr-HR" dirty="0"/>
              <a:t> (=), nakon čega slijedi </a:t>
            </a:r>
            <a:r>
              <a:rPr lang="hr-HR" b="1" dirty="0"/>
              <a:t>naziv funkcije</a:t>
            </a:r>
            <a:r>
              <a:rPr lang="hr-HR" dirty="0"/>
              <a:t>, </a:t>
            </a:r>
            <a:r>
              <a:rPr lang="hr-HR" b="1" dirty="0"/>
              <a:t>otvorena </a:t>
            </a:r>
            <a:r>
              <a:rPr lang="hr-HR" dirty="0"/>
              <a:t>obla</a:t>
            </a:r>
            <a:r>
              <a:rPr lang="hr-HR" b="1" dirty="0"/>
              <a:t> </a:t>
            </a:r>
            <a:r>
              <a:rPr lang="hr-HR" dirty="0"/>
              <a:t>zagrada, </a:t>
            </a:r>
            <a:r>
              <a:rPr lang="hr-HR" b="1" dirty="0"/>
              <a:t>argumenti</a:t>
            </a:r>
            <a:r>
              <a:rPr lang="hr-HR" dirty="0"/>
              <a:t> odvojeni točkama sa zarezima ili dvotočkom te </a:t>
            </a:r>
            <a:r>
              <a:rPr lang="hr-HR" b="1" dirty="0"/>
              <a:t>zatvorena</a:t>
            </a:r>
            <a:r>
              <a:rPr lang="hr-HR" dirty="0"/>
              <a:t> obla zagrada.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798" y="3017520"/>
            <a:ext cx="7712665" cy="307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7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Funkcije u Excelu i njihovo značenje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1" y="1483587"/>
            <a:ext cx="97821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6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267</Words>
  <Application>Microsoft Office PowerPoint</Application>
  <PresentationFormat>Široki zaslon</PresentationFormat>
  <Paragraphs>49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Tema sustava Office</vt:lpstr>
      <vt:lpstr>Obrada podataka – matematičke formule i funkcije</vt:lpstr>
      <vt:lpstr>Formule</vt:lpstr>
      <vt:lpstr>Upisivanje formula</vt:lpstr>
      <vt:lpstr>Adrese ćelija u formulama</vt:lpstr>
      <vt:lpstr>Operatori</vt:lpstr>
      <vt:lpstr>ZADATAK</vt:lpstr>
      <vt:lpstr>Funkcije</vt:lpstr>
      <vt:lpstr>Pravilo pisanja funkcije</vt:lpstr>
      <vt:lpstr>Funkcije u Excelu i njihovo značenje</vt:lpstr>
      <vt:lpstr>PRIMJER 1</vt:lpstr>
      <vt:lpstr>PRIMJER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Slavica Horvat</cp:lastModifiedBy>
  <cp:revision>22</cp:revision>
  <dcterms:created xsi:type="dcterms:W3CDTF">2021-04-08T02:08:44Z</dcterms:created>
  <dcterms:modified xsi:type="dcterms:W3CDTF">2024-11-05T08:34:49Z</dcterms:modified>
</cp:coreProperties>
</file>