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sldIdLst>
    <p:sldId id="256" r:id="rId2"/>
    <p:sldId id="257" r:id="rId3"/>
    <p:sldId id="281" r:id="rId4"/>
    <p:sldId id="282" r:id="rId5"/>
    <p:sldId id="258" r:id="rId6"/>
    <p:sldId id="276" r:id="rId7"/>
    <p:sldId id="259" r:id="rId8"/>
    <p:sldId id="260" r:id="rId9"/>
    <p:sldId id="272" r:id="rId10"/>
    <p:sldId id="261" r:id="rId11"/>
    <p:sldId id="273" r:id="rId12"/>
    <p:sldId id="262" r:id="rId13"/>
    <p:sldId id="263" r:id="rId14"/>
    <p:sldId id="277" r:id="rId15"/>
    <p:sldId id="275" r:id="rId16"/>
    <p:sldId id="283" r:id="rId17"/>
    <p:sldId id="264" r:id="rId18"/>
    <p:sldId id="266" r:id="rId19"/>
    <p:sldId id="278" r:id="rId20"/>
    <p:sldId id="267" r:id="rId21"/>
    <p:sldId id="279" r:id="rId22"/>
    <p:sldId id="268" r:id="rId23"/>
    <p:sldId id="269" r:id="rId24"/>
    <p:sldId id="280" r:id="rId25"/>
    <p:sldId id="270" r:id="rId26"/>
    <p:sldId id="271" r:id="rId27"/>
    <p:sldId id="28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4965227-92ED-417A-BD52-783685166CE5}">
          <p14:sldIdLst>
            <p14:sldId id="256"/>
            <p14:sldId id="257"/>
            <p14:sldId id="281"/>
            <p14:sldId id="282"/>
            <p14:sldId id="258"/>
            <p14:sldId id="276"/>
            <p14:sldId id="259"/>
            <p14:sldId id="260"/>
            <p14:sldId id="272"/>
            <p14:sldId id="261"/>
            <p14:sldId id="273"/>
            <p14:sldId id="262"/>
            <p14:sldId id="263"/>
            <p14:sldId id="277"/>
            <p14:sldId id="275"/>
            <p14:sldId id="283"/>
            <p14:sldId id="264"/>
            <p14:sldId id="266"/>
            <p14:sldId id="278"/>
            <p14:sldId id="267"/>
            <p14:sldId id="279"/>
            <p14:sldId id="268"/>
            <p14:sldId id="269"/>
          </p14:sldIdLst>
        </p14:section>
        <p14:section name="Untitled Section" id="{50166275-3409-4CA9-B7FF-A64F1C4A8A5A}">
          <p14:sldIdLst>
            <p14:sldId id="280"/>
            <p14:sldId id="270"/>
            <p14:sldId id="271"/>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8" autoAdjust="0"/>
    <p:restoredTop sz="94660"/>
  </p:normalViewPr>
  <p:slideViewPr>
    <p:cSldViewPr snapToGrid="0">
      <p:cViewPr varScale="1">
        <p:scale>
          <a:sx n="55" d="100"/>
          <a:sy n="55" d="100"/>
        </p:scale>
        <p:origin x="758"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Mikić" userId="a06ede69-ef6a-4001-91f6-2a0dfdcd73e7" providerId="ADAL" clId="{49BB5F54-8339-442F-860C-20C839A5EDFF}"/>
    <pc:docChg chg="modSld">
      <pc:chgData name="Ana Mikić" userId="a06ede69-ef6a-4001-91f6-2a0dfdcd73e7" providerId="ADAL" clId="{49BB5F54-8339-442F-860C-20C839A5EDFF}" dt="2021-01-29T17:57:13.791" v="0" actId="20577"/>
      <pc:docMkLst>
        <pc:docMk/>
      </pc:docMkLst>
      <pc:sldChg chg="modSp mod">
        <pc:chgData name="Ana Mikić" userId="a06ede69-ef6a-4001-91f6-2a0dfdcd73e7" providerId="ADAL" clId="{49BB5F54-8339-442F-860C-20C839A5EDFF}" dt="2021-01-29T17:57:13.791" v="0" actId="20577"/>
        <pc:sldMkLst>
          <pc:docMk/>
          <pc:sldMk cId="4282179987" sldId="284"/>
        </pc:sldMkLst>
        <pc:spChg chg="mod">
          <ac:chgData name="Ana Mikić" userId="a06ede69-ef6a-4001-91f6-2a0dfdcd73e7" providerId="ADAL" clId="{49BB5F54-8339-442F-860C-20C839A5EDFF}" dt="2021-01-29T17:57:13.791" v="0" actId="20577"/>
          <ac:spMkLst>
            <pc:docMk/>
            <pc:sldMk cId="4282179987" sldId="284"/>
            <ac:spMk id="4" creationId="{9ABD5EE9-B033-412A-BE5F-69323F1A9F0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38B3EA-E6D0-4F5D-B0FF-5501A160EB30}" type="datetimeFigureOut">
              <a:rPr lang="hr-HR" smtClean="0"/>
              <a:t>29.1.2021.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1551198-3D7D-4B39-9E00-78C8A41AF389}" type="slidenum">
              <a:rPr lang="hr-HR" smtClean="0"/>
              <a:t>‹#›</a:t>
            </a:fld>
            <a:endParaRPr lang="hr-HR"/>
          </a:p>
        </p:txBody>
      </p:sp>
    </p:spTree>
    <p:extLst>
      <p:ext uri="{BB962C8B-B14F-4D97-AF65-F5344CB8AC3E}">
        <p14:creationId xmlns:p14="http://schemas.microsoft.com/office/powerpoint/2010/main" val="419016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38B3EA-E6D0-4F5D-B0FF-5501A160EB30}" type="datetimeFigureOut">
              <a:rPr lang="hr-HR" smtClean="0"/>
              <a:t>29.1.2021.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1551198-3D7D-4B39-9E00-78C8A41AF389}" type="slidenum">
              <a:rPr lang="hr-HR" smtClean="0"/>
              <a:t>‹#›</a:t>
            </a:fld>
            <a:endParaRPr lang="hr-HR"/>
          </a:p>
        </p:txBody>
      </p:sp>
    </p:spTree>
    <p:extLst>
      <p:ext uri="{BB962C8B-B14F-4D97-AF65-F5344CB8AC3E}">
        <p14:creationId xmlns:p14="http://schemas.microsoft.com/office/powerpoint/2010/main" val="2206127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38B3EA-E6D0-4F5D-B0FF-5501A160EB30}" type="datetimeFigureOut">
              <a:rPr lang="hr-HR" smtClean="0"/>
              <a:t>29.1.2021.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1551198-3D7D-4B39-9E00-78C8A41AF389}" type="slidenum">
              <a:rPr lang="hr-HR" smtClean="0"/>
              <a:t>‹#›</a:t>
            </a:fld>
            <a:endParaRPr lang="hr-H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45269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38B3EA-E6D0-4F5D-B0FF-5501A160EB30}" type="datetimeFigureOut">
              <a:rPr lang="hr-HR" smtClean="0"/>
              <a:t>29.1.2021.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1551198-3D7D-4B39-9E00-78C8A41AF389}" type="slidenum">
              <a:rPr lang="hr-HR" smtClean="0"/>
              <a:t>‹#›</a:t>
            </a:fld>
            <a:endParaRPr lang="hr-HR"/>
          </a:p>
        </p:txBody>
      </p:sp>
    </p:spTree>
    <p:extLst>
      <p:ext uri="{BB962C8B-B14F-4D97-AF65-F5344CB8AC3E}">
        <p14:creationId xmlns:p14="http://schemas.microsoft.com/office/powerpoint/2010/main" val="1775670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38B3EA-E6D0-4F5D-B0FF-5501A160EB30}" type="datetimeFigureOut">
              <a:rPr lang="hr-HR" smtClean="0"/>
              <a:t>29.1.2021.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1551198-3D7D-4B39-9E00-78C8A41AF389}" type="slidenum">
              <a:rPr lang="hr-HR" smtClean="0"/>
              <a:t>‹#›</a:t>
            </a:fld>
            <a:endParaRPr lang="hr-H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40903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38B3EA-E6D0-4F5D-B0FF-5501A160EB30}" type="datetimeFigureOut">
              <a:rPr lang="hr-HR" smtClean="0"/>
              <a:t>29.1.2021.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1551198-3D7D-4B39-9E00-78C8A41AF389}" type="slidenum">
              <a:rPr lang="hr-HR" smtClean="0"/>
              <a:t>‹#›</a:t>
            </a:fld>
            <a:endParaRPr lang="hr-HR"/>
          </a:p>
        </p:txBody>
      </p:sp>
    </p:spTree>
    <p:extLst>
      <p:ext uri="{BB962C8B-B14F-4D97-AF65-F5344CB8AC3E}">
        <p14:creationId xmlns:p14="http://schemas.microsoft.com/office/powerpoint/2010/main" val="2771113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8B3EA-E6D0-4F5D-B0FF-5501A160EB30}" type="datetimeFigureOut">
              <a:rPr lang="hr-HR" smtClean="0"/>
              <a:t>29.1.2021.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1551198-3D7D-4B39-9E00-78C8A41AF389}" type="slidenum">
              <a:rPr lang="hr-HR" smtClean="0"/>
              <a:t>‹#›</a:t>
            </a:fld>
            <a:endParaRPr lang="hr-HR"/>
          </a:p>
        </p:txBody>
      </p:sp>
    </p:spTree>
    <p:extLst>
      <p:ext uri="{BB962C8B-B14F-4D97-AF65-F5344CB8AC3E}">
        <p14:creationId xmlns:p14="http://schemas.microsoft.com/office/powerpoint/2010/main" val="1839593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8B3EA-E6D0-4F5D-B0FF-5501A160EB30}" type="datetimeFigureOut">
              <a:rPr lang="hr-HR" smtClean="0"/>
              <a:t>29.1.2021.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1551198-3D7D-4B39-9E00-78C8A41AF389}" type="slidenum">
              <a:rPr lang="hr-HR" smtClean="0"/>
              <a:t>‹#›</a:t>
            </a:fld>
            <a:endParaRPr lang="hr-HR"/>
          </a:p>
        </p:txBody>
      </p:sp>
    </p:spTree>
    <p:extLst>
      <p:ext uri="{BB962C8B-B14F-4D97-AF65-F5344CB8AC3E}">
        <p14:creationId xmlns:p14="http://schemas.microsoft.com/office/powerpoint/2010/main" val="3977777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8B3EA-E6D0-4F5D-B0FF-5501A160EB30}" type="datetimeFigureOut">
              <a:rPr lang="hr-HR" smtClean="0"/>
              <a:t>29.1.2021.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1551198-3D7D-4B39-9E00-78C8A41AF389}" type="slidenum">
              <a:rPr lang="hr-HR" smtClean="0"/>
              <a:t>‹#›</a:t>
            </a:fld>
            <a:endParaRPr lang="hr-HR"/>
          </a:p>
        </p:txBody>
      </p:sp>
    </p:spTree>
    <p:extLst>
      <p:ext uri="{BB962C8B-B14F-4D97-AF65-F5344CB8AC3E}">
        <p14:creationId xmlns:p14="http://schemas.microsoft.com/office/powerpoint/2010/main" val="540682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38B3EA-E6D0-4F5D-B0FF-5501A160EB30}" type="datetimeFigureOut">
              <a:rPr lang="hr-HR" smtClean="0"/>
              <a:t>29.1.2021.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1551198-3D7D-4B39-9E00-78C8A41AF389}" type="slidenum">
              <a:rPr lang="hr-HR" smtClean="0"/>
              <a:t>‹#›</a:t>
            </a:fld>
            <a:endParaRPr lang="hr-HR"/>
          </a:p>
        </p:txBody>
      </p:sp>
    </p:spTree>
    <p:extLst>
      <p:ext uri="{BB962C8B-B14F-4D97-AF65-F5344CB8AC3E}">
        <p14:creationId xmlns:p14="http://schemas.microsoft.com/office/powerpoint/2010/main" val="168989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38B3EA-E6D0-4F5D-B0FF-5501A160EB30}" type="datetimeFigureOut">
              <a:rPr lang="hr-HR" smtClean="0"/>
              <a:t>29.1.2021.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71551198-3D7D-4B39-9E00-78C8A41AF389}" type="slidenum">
              <a:rPr lang="hr-HR" smtClean="0"/>
              <a:t>‹#›</a:t>
            </a:fld>
            <a:endParaRPr lang="hr-HR"/>
          </a:p>
        </p:txBody>
      </p:sp>
    </p:spTree>
    <p:extLst>
      <p:ext uri="{BB962C8B-B14F-4D97-AF65-F5344CB8AC3E}">
        <p14:creationId xmlns:p14="http://schemas.microsoft.com/office/powerpoint/2010/main" val="260720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38B3EA-E6D0-4F5D-B0FF-5501A160EB30}" type="datetimeFigureOut">
              <a:rPr lang="hr-HR" smtClean="0"/>
              <a:t>29.1.2021.</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71551198-3D7D-4B39-9E00-78C8A41AF389}" type="slidenum">
              <a:rPr lang="hr-HR" smtClean="0"/>
              <a:t>‹#›</a:t>
            </a:fld>
            <a:endParaRPr lang="hr-HR"/>
          </a:p>
        </p:txBody>
      </p:sp>
    </p:spTree>
    <p:extLst>
      <p:ext uri="{BB962C8B-B14F-4D97-AF65-F5344CB8AC3E}">
        <p14:creationId xmlns:p14="http://schemas.microsoft.com/office/powerpoint/2010/main" val="2790360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38B3EA-E6D0-4F5D-B0FF-5501A160EB30}" type="datetimeFigureOut">
              <a:rPr lang="hr-HR" smtClean="0"/>
              <a:t>29.1.2021.</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71551198-3D7D-4B39-9E00-78C8A41AF389}" type="slidenum">
              <a:rPr lang="hr-HR" smtClean="0"/>
              <a:t>‹#›</a:t>
            </a:fld>
            <a:endParaRPr lang="hr-HR"/>
          </a:p>
        </p:txBody>
      </p:sp>
    </p:spTree>
    <p:extLst>
      <p:ext uri="{BB962C8B-B14F-4D97-AF65-F5344CB8AC3E}">
        <p14:creationId xmlns:p14="http://schemas.microsoft.com/office/powerpoint/2010/main" val="2447861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8B3EA-E6D0-4F5D-B0FF-5501A160EB30}" type="datetimeFigureOut">
              <a:rPr lang="hr-HR" smtClean="0"/>
              <a:t>29.1.2021.</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71551198-3D7D-4B39-9E00-78C8A41AF389}" type="slidenum">
              <a:rPr lang="hr-HR" smtClean="0"/>
              <a:t>‹#›</a:t>
            </a:fld>
            <a:endParaRPr lang="hr-HR"/>
          </a:p>
        </p:txBody>
      </p:sp>
    </p:spTree>
    <p:extLst>
      <p:ext uri="{BB962C8B-B14F-4D97-AF65-F5344CB8AC3E}">
        <p14:creationId xmlns:p14="http://schemas.microsoft.com/office/powerpoint/2010/main" val="1772337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38B3EA-E6D0-4F5D-B0FF-5501A160EB30}" type="datetimeFigureOut">
              <a:rPr lang="hr-HR" smtClean="0"/>
              <a:t>29.1.2021.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71551198-3D7D-4B39-9E00-78C8A41AF389}" type="slidenum">
              <a:rPr lang="hr-HR" smtClean="0"/>
              <a:t>‹#›</a:t>
            </a:fld>
            <a:endParaRPr lang="hr-HR"/>
          </a:p>
        </p:txBody>
      </p:sp>
    </p:spTree>
    <p:extLst>
      <p:ext uri="{BB962C8B-B14F-4D97-AF65-F5344CB8AC3E}">
        <p14:creationId xmlns:p14="http://schemas.microsoft.com/office/powerpoint/2010/main" val="1169962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538B3EA-E6D0-4F5D-B0FF-5501A160EB30}" type="datetimeFigureOut">
              <a:rPr lang="hr-HR" smtClean="0"/>
              <a:t>29.1.2021.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71551198-3D7D-4B39-9E00-78C8A41AF389}" type="slidenum">
              <a:rPr lang="hr-HR" smtClean="0"/>
              <a:t>‹#›</a:t>
            </a:fld>
            <a:endParaRPr lang="hr-HR"/>
          </a:p>
        </p:txBody>
      </p:sp>
    </p:spTree>
    <p:extLst>
      <p:ext uri="{BB962C8B-B14F-4D97-AF65-F5344CB8AC3E}">
        <p14:creationId xmlns:p14="http://schemas.microsoft.com/office/powerpoint/2010/main" val="2650128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38B3EA-E6D0-4F5D-B0FF-5501A160EB30}" type="datetimeFigureOut">
              <a:rPr lang="hr-HR" smtClean="0"/>
              <a:t>29.1.2021.</a:t>
            </a:fld>
            <a:endParaRPr lang="hr-H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1551198-3D7D-4B39-9E00-78C8A41AF389}" type="slidenum">
              <a:rPr lang="hr-HR" smtClean="0"/>
              <a:t>‹#›</a:t>
            </a:fld>
            <a:endParaRPr lang="hr-HR"/>
          </a:p>
        </p:txBody>
      </p:sp>
    </p:spTree>
    <p:extLst>
      <p:ext uri="{BB962C8B-B14F-4D97-AF65-F5344CB8AC3E}">
        <p14:creationId xmlns:p14="http://schemas.microsoft.com/office/powerpoint/2010/main" val="985080705"/>
      </p:ext>
    </p:extLst>
  </p:cSld>
  <p:clrMap bg1="dk1" tx1="lt1" bg2="dk2" tx2="lt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018251E-E7F6-49B2-9F6E-3E815C4457C9}"/>
              </a:ext>
            </a:extLst>
          </p:cNvPr>
          <p:cNvSpPr>
            <a:spLocks noGrp="1"/>
          </p:cNvSpPr>
          <p:nvPr>
            <p:ph type="ctrTitle"/>
          </p:nvPr>
        </p:nvSpPr>
        <p:spPr>
          <a:xfrm>
            <a:off x="1146256" y="531122"/>
            <a:ext cx="10318418" cy="4394988"/>
          </a:xfrm>
        </p:spPr>
        <p:txBody>
          <a:bodyPr>
            <a:normAutofit/>
          </a:bodyPr>
          <a:lstStyle/>
          <a:p>
            <a:r>
              <a:rPr lang="hr-HR" sz="7200" dirty="0"/>
              <a:t>Pjevaj, sviraj, pleši...</a:t>
            </a:r>
            <a:br>
              <a:rPr lang="hr-HR" sz="7300" dirty="0"/>
            </a:br>
            <a:r>
              <a:rPr lang="hr-HR" sz="3200" dirty="0"/>
              <a:t>glazba i ples</a:t>
            </a:r>
            <a:br>
              <a:rPr lang="hr-HR" sz="3200" dirty="0"/>
            </a:br>
            <a:r>
              <a:rPr lang="hr-HR" sz="3200" dirty="0"/>
              <a:t>2020./2021.</a:t>
            </a:r>
            <a:br>
              <a:rPr lang="hr-HR" dirty="0"/>
            </a:br>
            <a:endParaRPr lang="hr-HR" dirty="0"/>
          </a:p>
        </p:txBody>
      </p:sp>
      <p:sp>
        <p:nvSpPr>
          <p:cNvPr id="3" name="Podnaslov 2">
            <a:extLst>
              <a:ext uri="{FF2B5EF4-FFF2-40B4-BE49-F238E27FC236}">
                <a16:creationId xmlns:a16="http://schemas.microsoft.com/office/drawing/2014/main" id="{87A0BF31-64CC-41B7-9D05-BC5E1E80A7BA}"/>
              </a:ext>
            </a:extLst>
          </p:cNvPr>
          <p:cNvSpPr>
            <a:spLocks noGrp="1"/>
          </p:cNvSpPr>
          <p:nvPr>
            <p:ph type="subTitle" idx="1"/>
          </p:nvPr>
        </p:nvSpPr>
        <p:spPr>
          <a:xfrm>
            <a:off x="2382982" y="4926109"/>
            <a:ext cx="7467600" cy="1517023"/>
          </a:xfrm>
        </p:spPr>
        <p:txBody>
          <a:bodyPr>
            <a:normAutofit fontScale="62500" lnSpcReduction="20000"/>
          </a:bodyPr>
          <a:lstStyle/>
          <a:p>
            <a:pPr lvl="0"/>
            <a:r>
              <a:rPr lang="hr-HR" sz="4800" dirty="0"/>
              <a:t> </a:t>
            </a:r>
          </a:p>
          <a:p>
            <a:pPr lvl="0"/>
            <a:r>
              <a:rPr lang="hr-HR" sz="4800" dirty="0"/>
              <a:t>PERMANENTNI MEĐUŽUPANIJSKI PROJEKT </a:t>
            </a:r>
          </a:p>
          <a:p>
            <a:r>
              <a:rPr lang="hr-HR" sz="2600" dirty="0"/>
              <a:t>„</a:t>
            </a:r>
            <a:r>
              <a:rPr lang="hr-HR" sz="2600" i="1" dirty="0"/>
              <a:t>Ne neko dijete, nego svako dijete ima pravo na glazbenu kulturu</a:t>
            </a:r>
            <a:r>
              <a:rPr lang="hr-HR" sz="2600" dirty="0"/>
              <a:t>”, </a:t>
            </a:r>
            <a:r>
              <a:rPr lang="hr-HR" sz="2600" dirty="0" err="1"/>
              <a:t>Elly</a:t>
            </a:r>
            <a:r>
              <a:rPr lang="hr-HR" sz="2600" dirty="0"/>
              <a:t> Bašić</a:t>
            </a:r>
          </a:p>
          <a:p>
            <a:endParaRPr lang="hr-HR" dirty="0"/>
          </a:p>
        </p:txBody>
      </p:sp>
      <p:pic>
        <p:nvPicPr>
          <p:cNvPr id="5" name="Slika 4">
            <a:extLst>
              <a:ext uri="{FF2B5EF4-FFF2-40B4-BE49-F238E27FC236}">
                <a16:creationId xmlns:a16="http://schemas.microsoft.com/office/drawing/2014/main" id="{1156018C-8C40-4448-A3F4-4D7E270D0635}"/>
              </a:ext>
            </a:extLst>
          </p:cNvPr>
          <p:cNvPicPr>
            <a:picLocks noChangeAspect="1"/>
          </p:cNvPicPr>
          <p:nvPr/>
        </p:nvPicPr>
        <p:blipFill>
          <a:blip r:embed="rId2"/>
          <a:stretch>
            <a:fillRect/>
          </a:stretch>
        </p:blipFill>
        <p:spPr>
          <a:xfrm>
            <a:off x="4952036" y="3104729"/>
            <a:ext cx="2706859" cy="1682642"/>
          </a:xfrm>
          <a:prstGeom prst="rect">
            <a:avLst/>
          </a:prstGeom>
        </p:spPr>
      </p:pic>
    </p:spTree>
    <p:extLst>
      <p:ext uri="{BB962C8B-B14F-4D97-AF65-F5344CB8AC3E}">
        <p14:creationId xmlns:p14="http://schemas.microsoft.com/office/powerpoint/2010/main" val="30526373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51678" y="1093993"/>
            <a:ext cx="10178322" cy="780523"/>
          </a:xfrm>
        </p:spPr>
        <p:txBody>
          <a:bodyPr>
            <a:normAutofit/>
          </a:bodyPr>
          <a:lstStyle/>
          <a:p>
            <a:r>
              <a:rPr lang="hr-HR" dirty="0"/>
              <a:t>CILJ i ISHODI PROJEKTA</a:t>
            </a:r>
            <a:endParaRPr lang="en-US" dirty="0"/>
          </a:p>
        </p:txBody>
      </p:sp>
      <p:sp>
        <p:nvSpPr>
          <p:cNvPr id="3" name="Rezervirano mjesto sadržaja 2">
            <a:extLst>
              <a:ext uri="{FF2B5EF4-FFF2-40B4-BE49-F238E27FC236}">
                <a16:creationId xmlns:a16="http://schemas.microsoft.com/office/drawing/2014/main" id="{8F61929F-3705-42DB-9D39-3C39295CA3F8}"/>
              </a:ext>
            </a:extLst>
          </p:cNvPr>
          <p:cNvSpPr>
            <a:spLocks noGrp="1"/>
          </p:cNvSpPr>
          <p:nvPr>
            <p:ph idx="1"/>
          </p:nvPr>
        </p:nvSpPr>
        <p:spPr>
          <a:xfrm>
            <a:off x="573425" y="2389071"/>
            <a:ext cx="9318720" cy="4032511"/>
          </a:xfrm>
        </p:spPr>
        <p:txBody>
          <a:bodyPr>
            <a:normAutofit lnSpcReduction="10000"/>
          </a:bodyPr>
          <a:lstStyle/>
          <a:p>
            <a:r>
              <a:rPr lang="hr-HR" dirty="0"/>
              <a:t>Cilj ovog rada je osvijestiti važnost GLAZBE I PLESA, pjevanja, sviranja, glazbenog stvaralaštva i glazbeno-plesnih aktivnosti kod djece urednog razvoja i djece s teškoćama u razvoju te objasniti njihove brojne pozitivne učinke koje imaju utjecaj na gotovo sve aspekte dječjeg razvoja kao što su emocionalni, kognitivni, motorički, socijalni i odgojni. Također pokret i glazba koriste se i u terapijske svrhe koje imaju značajno mjesto u kontekstu poboljšanja funkcionalnih, emocionalnih i subjektivnih sposobnosti. </a:t>
            </a:r>
          </a:p>
          <a:p>
            <a:r>
              <a:rPr lang="hr-HR" dirty="0" err="1"/>
              <a:t>Glazba,pjevanje</a:t>
            </a:r>
            <a:r>
              <a:rPr lang="hr-HR" dirty="0"/>
              <a:t>, sviranje, pokret i stvaralaštvo  od iznimne su važnosti za cjelokupni razvoj djeteta. Glazba pozitivno djeluje na djetetov emocionalni, socijalni, kognitivni i afektivni razvoj dok pokret i motorika u mozgu stvaraju nove sinapse. Spoj ovih dviju komponenti, glazbe i pokreta djecu mogu oduševiti i potaknuti ih na spontane igre i sposobnost kreativnog samoizražavanja </a:t>
            </a:r>
          </a:p>
          <a:p>
            <a:r>
              <a:rPr lang="hr-HR" dirty="0"/>
              <a:t> Poticaj na bavljenje glazbom, pjevanjem, sviranjem, glazbeno-plesnim aktivnostima, glazbeno-plesno-likovnim stvaralaštvom</a:t>
            </a:r>
          </a:p>
          <a:p>
            <a:endParaRPr lang="hr-HR" dirty="0"/>
          </a:p>
        </p:txBody>
      </p:sp>
      <p:pic>
        <p:nvPicPr>
          <p:cNvPr id="2054" name="Picture 6" descr="Music Education: Teaching Children to Love Music - SoundGirls.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6545" y="693678"/>
            <a:ext cx="2895600" cy="158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9252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47FBB197-AD2F-42CA-AAC6-726C24FE9EB1}"/>
              </a:ext>
            </a:extLst>
          </p:cNvPr>
          <p:cNvPicPr>
            <a:picLocks noChangeAspect="1"/>
          </p:cNvPicPr>
          <p:nvPr/>
        </p:nvPicPr>
        <p:blipFill>
          <a:blip r:embed="rId2"/>
          <a:stretch>
            <a:fillRect/>
          </a:stretch>
        </p:blipFill>
        <p:spPr>
          <a:xfrm>
            <a:off x="6942497" y="3803355"/>
            <a:ext cx="2705456" cy="2374707"/>
          </a:xfrm>
          <a:prstGeom prst="rect">
            <a:avLst/>
          </a:prstGeom>
        </p:spPr>
      </p:pic>
      <p:sp>
        <p:nvSpPr>
          <p:cNvPr id="3" name="Rezervirano mjesto sadržaja 2">
            <a:extLst>
              <a:ext uri="{FF2B5EF4-FFF2-40B4-BE49-F238E27FC236}">
                <a16:creationId xmlns:a16="http://schemas.microsoft.com/office/drawing/2014/main" id="{25DB38CC-03C1-4947-87A2-B3EFFDB48D19}"/>
              </a:ext>
            </a:extLst>
          </p:cNvPr>
          <p:cNvSpPr>
            <a:spLocks noGrp="1"/>
          </p:cNvSpPr>
          <p:nvPr>
            <p:ph idx="1"/>
          </p:nvPr>
        </p:nvSpPr>
        <p:spPr>
          <a:xfrm>
            <a:off x="1006839" y="582206"/>
            <a:ext cx="10178322" cy="3593591"/>
          </a:xfrm>
        </p:spPr>
        <p:txBody>
          <a:bodyPr>
            <a:normAutofit/>
          </a:bodyPr>
          <a:lstStyle/>
          <a:p>
            <a:r>
              <a:rPr lang="hr-HR" b="1" dirty="0"/>
              <a:t>Kognitivni razvoj </a:t>
            </a:r>
            <a:r>
              <a:rPr lang="hr-HR" dirty="0"/>
              <a:t>još je jedno područje na koje glazba ima pozitivni učinak. Pokrenuta su brojna suvremena istraživanja o “Mozart efektu” odnosno pozitivnom utjecaju glazbe na kognitivno funkcioniranje. Prema </a:t>
            </a:r>
            <a:r>
              <a:rPr lang="hr-HR" dirty="0" err="1"/>
              <a:t>Schellenbergu</a:t>
            </a:r>
            <a:r>
              <a:rPr lang="hr-HR" dirty="0"/>
              <a:t> (2004) kod poboljšanja kognitivnih sposobnosti, kao što su pamćenje i apstraktno mišljenje utjecaj nema glazba, već optimalno emocionalno stanje koje je nastalo uslijed slušanja glazbe, te ono potiče na kvalitetniju kognitivnu funkciju. Osim emocionalnog aspekta, pozitivan utjecaj na spoznajni razvoj kod učenja glazbe ima dugoročno usmjeravanje pažnje, učenje tehničkih vještina, čitanje nota, pamćenje dužih glazbenih cjelina što ponajviše stvara pozitivan učinak u djetinjstvu dok je mozak najotvoreniji na vanjske podražaje (</a:t>
            </a:r>
            <a:r>
              <a:rPr lang="hr-HR" dirty="0" err="1"/>
              <a:t>Schellenberg</a:t>
            </a:r>
            <a:r>
              <a:rPr lang="hr-HR" dirty="0"/>
              <a:t>, 2004). </a:t>
            </a:r>
          </a:p>
          <a:p>
            <a:endParaRPr lang="hr-HR" dirty="0"/>
          </a:p>
        </p:txBody>
      </p:sp>
      <p:pic>
        <p:nvPicPr>
          <p:cNvPr id="2052" name="Picture 4" descr="Upcoming Concerts - Pittsfield Public Schools">
            <a:extLst>
              <a:ext uri="{FF2B5EF4-FFF2-40B4-BE49-F238E27FC236}">
                <a16:creationId xmlns:a16="http://schemas.microsoft.com/office/drawing/2014/main" id="{60121F09-D44D-4FFC-9B23-AC83C0E13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8418" y="4175797"/>
            <a:ext cx="2409825"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7757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FB7569D-E310-4379-B2F9-3C3660EB890D}"/>
              </a:ext>
            </a:extLst>
          </p:cNvPr>
          <p:cNvSpPr>
            <a:spLocks noGrp="1"/>
          </p:cNvSpPr>
          <p:nvPr>
            <p:ph type="title"/>
          </p:nvPr>
        </p:nvSpPr>
        <p:spPr/>
        <p:txBody>
          <a:bodyPr/>
          <a:lstStyle/>
          <a:p>
            <a:r>
              <a:rPr lang="hr-HR" b="1" u="sng" dirty="0"/>
              <a:t>SUDIONICI U PROJEKTU i TRAJANJE</a:t>
            </a:r>
            <a:endParaRPr lang="hr-HR" dirty="0"/>
          </a:p>
        </p:txBody>
      </p:sp>
      <p:sp>
        <p:nvSpPr>
          <p:cNvPr id="3" name="Rezervirano mjesto sadržaja 2">
            <a:extLst>
              <a:ext uri="{FF2B5EF4-FFF2-40B4-BE49-F238E27FC236}">
                <a16:creationId xmlns:a16="http://schemas.microsoft.com/office/drawing/2014/main" id="{F756FD83-8DE5-4F29-8570-7EC9AD864E3A}"/>
              </a:ext>
            </a:extLst>
          </p:cNvPr>
          <p:cNvSpPr>
            <a:spLocks noGrp="1"/>
          </p:cNvSpPr>
          <p:nvPr>
            <p:ph idx="1"/>
          </p:nvPr>
        </p:nvSpPr>
        <p:spPr/>
        <p:txBody>
          <a:bodyPr/>
          <a:lstStyle/>
          <a:p>
            <a:r>
              <a:rPr lang="hr-HR" dirty="0"/>
              <a:t>Učenici RH od 4. do 8. razreda redovnih  osnovnih škola, 1. do 4. razredi srednjih škola, njihovi učitelji, profesori , stručni suradnici, udruge… i svi suradnici uključeni u rad</a:t>
            </a:r>
          </a:p>
          <a:p>
            <a:pPr marL="0" indent="0">
              <a:buNone/>
            </a:pPr>
            <a:r>
              <a:rPr lang="hr-HR" dirty="0"/>
              <a:t> </a:t>
            </a:r>
          </a:p>
          <a:p>
            <a:r>
              <a:rPr lang="hr-HR" b="1" u="sng" dirty="0"/>
              <a:t>TRAJANJE PROJEKTA</a:t>
            </a:r>
            <a:r>
              <a:rPr lang="hr-HR" dirty="0"/>
              <a:t> PERMANENTNO </a:t>
            </a:r>
          </a:p>
          <a:p>
            <a:r>
              <a:rPr lang="hr-HR" dirty="0"/>
              <a:t>(za svaku godinu mijenja se samo broj </a:t>
            </a:r>
            <a:r>
              <a:rPr lang="hr-HR" dirty="0" err="1"/>
              <a:t>šk.god</a:t>
            </a:r>
            <a:r>
              <a:rPr lang="hr-HR" dirty="0"/>
              <a:t>.</a:t>
            </a:r>
          </a:p>
          <a:p>
            <a:r>
              <a:rPr lang="hr-HR" dirty="0"/>
              <a:t>Školska godina 2020. /2021.</a:t>
            </a:r>
          </a:p>
          <a:p>
            <a:pPr marL="0" indent="0">
              <a:buNone/>
            </a:pPr>
            <a:endParaRPr lang="hr-HR" dirty="0"/>
          </a:p>
        </p:txBody>
      </p:sp>
      <p:pic>
        <p:nvPicPr>
          <p:cNvPr id="8194" name="Picture 2" descr="Children playing musical instruments illustration, Musical instrument Play  Child Illustration, Many kids play different instruments transparent  background PNG clipart | HiClipart">
            <a:extLst>
              <a:ext uri="{FF2B5EF4-FFF2-40B4-BE49-F238E27FC236}">
                <a16:creationId xmlns:a16="http://schemas.microsoft.com/office/drawing/2014/main" id="{2603E7C5-A740-4880-BEBD-F02DB8A1D3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982" y="3217984"/>
            <a:ext cx="4551218" cy="336154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Dječji vrtić En ten tini - Posebni programi">
            <a:extLst>
              <a:ext uri="{FF2B5EF4-FFF2-40B4-BE49-F238E27FC236}">
                <a16:creationId xmlns:a16="http://schemas.microsoft.com/office/drawing/2014/main" id="{150B681B-4B11-4327-B104-D2BF496AA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307" y="4636878"/>
            <a:ext cx="3069861" cy="1942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7572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941851">
            <a:off x="2602977" y="858947"/>
            <a:ext cx="7475723" cy="4102887"/>
          </a:xfrm>
          <a:prstGeom prst="rect">
            <a:avLst/>
          </a:prstGeom>
        </p:spPr>
      </p:pic>
      <p:sp>
        <p:nvSpPr>
          <p:cNvPr id="2" name="Naslov 1">
            <a:extLst>
              <a:ext uri="{FF2B5EF4-FFF2-40B4-BE49-F238E27FC236}">
                <a16:creationId xmlns:a16="http://schemas.microsoft.com/office/drawing/2014/main" id="{E4DEDA66-07AA-4752-BD08-E964B01C6BA1}"/>
              </a:ext>
            </a:extLst>
          </p:cNvPr>
          <p:cNvSpPr>
            <a:spLocks noGrp="1"/>
          </p:cNvSpPr>
          <p:nvPr>
            <p:ph type="title"/>
          </p:nvPr>
        </p:nvSpPr>
        <p:spPr/>
        <p:txBody>
          <a:bodyPr/>
          <a:lstStyle/>
          <a:p>
            <a:r>
              <a:rPr lang="hr-HR" b="1" dirty="0"/>
              <a:t>PLAN I RAZRADA 1.dijela PROJEKTA </a:t>
            </a:r>
            <a:endParaRPr lang="hr-HR" dirty="0"/>
          </a:p>
        </p:txBody>
      </p:sp>
      <p:sp>
        <p:nvSpPr>
          <p:cNvPr id="3" name="Rezervirano mjesto sadržaja 2">
            <a:extLst>
              <a:ext uri="{FF2B5EF4-FFF2-40B4-BE49-F238E27FC236}">
                <a16:creationId xmlns:a16="http://schemas.microsoft.com/office/drawing/2014/main" id="{30E97512-812D-42D2-B539-1FCE2CC58D73}"/>
              </a:ext>
            </a:extLst>
          </p:cNvPr>
          <p:cNvSpPr>
            <a:spLocks noGrp="1"/>
          </p:cNvSpPr>
          <p:nvPr>
            <p:ph idx="1"/>
          </p:nvPr>
        </p:nvSpPr>
        <p:spPr>
          <a:xfrm>
            <a:off x="677334" y="1562100"/>
            <a:ext cx="10178322" cy="4933950"/>
          </a:xfrm>
        </p:spPr>
        <p:txBody>
          <a:bodyPr>
            <a:normAutofit fontScale="77500" lnSpcReduction="20000"/>
          </a:bodyPr>
          <a:lstStyle/>
          <a:p>
            <a:pPr marL="0" indent="0">
              <a:buNone/>
            </a:pPr>
            <a:endParaRPr lang="hr-HR" sz="2200" dirty="0"/>
          </a:p>
          <a:p>
            <a:pPr marL="0" indent="0">
              <a:buNone/>
            </a:pPr>
            <a:r>
              <a:rPr lang="hr-HR" sz="3800" b="1" dirty="0"/>
              <a:t>Glazba; “Jerusalema” WORLD CHALLENGE – OPTIMISTIČNA HIMNA</a:t>
            </a:r>
          </a:p>
          <a:p>
            <a:pPr marL="0" indent="0">
              <a:buNone/>
            </a:pPr>
            <a:r>
              <a:rPr lang="hr-HR" sz="3800" b="1" dirty="0"/>
              <a:t>1.  Upoznavanje učenika s pjesmom i koreografijom </a:t>
            </a:r>
          </a:p>
          <a:p>
            <a:pPr marL="0" indent="0">
              <a:buNone/>
            </a:pPr>
            <a:r>
              <a:rPr lang="hr-HR" sz="3800" b="1" dirty="0"/>
              <a:t>“</a:t>
            </a:r>
            <a:r>
              <a:rPr lang="hr-HR" sz="3800" b="1" dirty="0" err="1"/>
              <a:t>Jerusalema</a:t>
            </a:r>
            <a:r>
              <a:rPr lang="hr-HR" sz="3800" b="1" dirty="0"/>
              <a:t>”</a:t>
            </a:r>
          </a:p>
          <a:p>
            <a:pPr marL="0" indent="0">
              <a:buNone/>
            </a:pPr>
            <a:r>
              <a:rPr lang="hr-HR" sz="3800" b="1" dirty="0"/>
              <a:t>2 . EDUKATIVNA PLESNA  RADIONICA</a:t>
            </a:r>
          </a:p>
          <a:p>
            <a:pPr marL="0" indent="0">
              <a:buNone/>
            </a:pPr>
            <a:r>
              <a:rPr lang="hr-HR" sz="3800" b="1" dirty="0"/>
              <a:t>Predvježbe - upoznavanje kraćih  jednostavnijih motiva pokreta uz glazbu koji su sastavni dio koreografije, te uvježbavanje istih</a:t>
            </a:r>
          </a:p>
          <a:p>
            <a:pPr marL="0" indent="0">
              <a:buNone/>
            </a:pPr>
            <a:r>
              <a:rPr lang="hr-HR" sz="3800" b="1" dirty="0"/>
              <a:t> (uvježbavanje kraćih fragmenata pokreta uz glazbu)</a:t>
            </a:r>
          </a:p>
          <a:p>
            <a:pPr marL="0" indent="0">
              <a:buNone/>
            </a:pPr>
            <a:endParaRPr lang="hr-HR" sz="2900" b="1" dirty="0"/>
          </a:p>
          <a:p>
            <a:pPr marL="0" indent="0">
              <a:buNone/>
            </a:pPr>
            <a:endParaRPr lang="hr-HR" sz="2200" dirty="0"/>
          </a:p>
          <a:p>
            <a:endParaRPr lang="hr-HR" dirty="0"/>
          </a:p>
        </p:txBody>
      </p:sp>
    </p:spTree>
    <p:extLst>
      <p:ext uri="{BB962C8B-B14F-4D97-AF65-F5344CB8AC3E}">
        <p14:creationId xmlns:p14="http://schemas.microsoft.com/office/powerpoint/2010/main" val="9598503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941851">
            <a:off x="2602977" y="858947"/>
            <a:ext cx="7475723" cy="4102887"/>
          </a:xfrm>
          <a:prstGeom prst="rect">
            <a:avLst/>
          </a:prstGeom>
        </p:spPr>
      </p:pic>
      <p:sp>
        <p:nvSpPr>
          <p:cNvPr id="2" name="Naslov 1">
            <a:extLst>
              <a:ext uri="{FF2B5EF4-FFF2-40B4-BE49-F238E27FC236}">
                <a16:creationId xmlns:a16="http://schemas.microsoft.com/office/drawing/2014/main" id="{E4DEDA66-07AA-4752-BD08-E964B01C6BA1}"/>
              </a:ext>
            </a:extLst>
          </p:cNvPr>
          <p:cNvSpPr>
            <a:spLocks noGrp="1"/>
          </p:cNvSpPr>
          <p:nvPr>
            <p:ph type="title"/>
          </p:nvPr>
        </p:nvSpPr>
        <p:spPr/>
        <p:txBody>
          <a:bodyPr/>
          <a:lstStyle/>
          <a:p>
            <a:r>
              <a:rPr lang="hr-HR" b="1" dirty="0"/>
              <a:t>PLAN I RAZRADA 1.dijela PROJEKTA </a:t>
            </a:r>
            <a:endParaRPr lang="hr-HR" dirty="0"/>
          </a:p>
        </p:txBody>
      </p:sp>
      <p:sp>
        <p:nvSpPr>
          <p:cNvPr id="3" name="Rezervirano mjesto sadržaja 2">
            <a:extLst>
              <a:ext uri="{FF2B5EF4-FFF2-40B4-BE49-F238E27FC236}">
                <a16:creationId xmlns:a16="http://schemas.microsoft.com/office/drawing/2014/main" id="{30E97512-812D-42D2-B539-1FCE2CC58D73}"/>
              </a:ext>
            </a:extLst>
          </p:cNvPr>
          <p:cNvSpPr>
            <a:spLocks noGrp="1"/>
          </p:cNvSpPr>
          <p:nvPr>
            <p:ph idx="1"/>
          </p:nvPr>
        </p:nvSpPr>
        <p:spPr>
          <a:xfrm>
            <a:off x="677334" y="1562100"/>
            <a:ext cx="10178322" cy="4933950"/>
          </a:xfrm>
        </p:spPr>
        <p:txBody>
          <a:bodyPr>
            <a:normAutofit fontScale="70000" lnSpcReduction="20000"/>
          </a:bodyPr>
          <a:lstStyle/>
          <a:p>
            <a:pPr marL="0" indent="0">
              <a:buNone/>
            </a:pPr>
            <a:endParaRPr lang="hr-HR" sz="3800" b="1" dirty="0"/>
          </a:p>
          <a:p>
            <a:pPr marL="0" indent="0">
              <a:buNone/>
            </a:pPr>
            <a:r>
              <a:rPr lang="hr-HR" sz="3800" b="1" dirty="0"/>
              <a:t>3. Učenicima se daje mogućnost da i sami osmisle dio koreografije ukoliko to žele, kao i da sami biraju glazbene aktivnosti prema svojim sposobnostima: pjevanje, sviranje, tjeloglazba, ples.... glazbeno-plesno-likovni izričaj....</a:t>
            </a:r>
          </a:p>
          <a:p>
            <a:pPr marL="0" indent="0">
              <a:buNone/>
            </a:pPr>
            <a:r>
              <a:rPr lang="hr-HR" sz="3800" b="1" dirty="0"/>
              <a:t>4. Spajanje kraćih dijelova u veće cjeline, te njihovo uvježbavanje</a:t>
            </a:r>
          </a:p>
          <a:p>
            <a:pPr marL="0" indent="0">
              <a:buNone/>
            </a:pPr>
            <a:r>
              <a:rPr lang="hr-HR" sz="3800" b="1" dirty="0"/>
              <a:t>5 . Uvježbavanje i prikaz završnih uradaka</a:t>
            </a:r>
          </a:p>
          <a:p>
            <a:pPr marL="0" indent="0">
              <a:buNone/>
            </a:pPr>
            <a:r>
              <a:rPr lang="hr-HR" sz="3800" b="1" dirty="0"/>
              <a:t>6.  Snimanje spotova  za virtualni prikaz</a:t>
            </a:r>
          </a:p>
          <a:p>
            <a:pPr marL="0" indent="0">
              <a:buNone/>
            </a:pPr>
            <a:r>
              <a:rPr lang="hr-HR" sz="3800" b="1" dirty="0"/>
              <a:t>7. Montiranje spotova </a:t>
            </a:r>
          </a:p>
          <a:p>
            <a:pPr marL="0" indent="0">
              <a:buNone/>
            </a:pPr>
            <a:r>
              <a:rPr lang="hr-HR" sz="3800" b="1" dirty="0"/>
              <a:t>8. Prezentiranje konačnih uradaka</a:t>
            </a:r>
          </a:p>
          <a:p>
            <a:pPr marL="0" indent="0">
              <a:buNone/>
            </a:pPr>
            <a:endParaRPr lang="hr-HR" sz="2900" b="1" dirty="0"/>
          </a:p>
          <a:p>
            <a:pPr marL="0" indent="0">
              <a:buNone/>
            </a:pPr>
            <a:endParaRPr lang="hr-HR" sz="2200" dirty="0"/>
          </a:p>
          <a:p>
            <a:endParaRPr lang="hr-HR" dirty="0"/>
          </a:p>
        </p:txBody>
      </p:sp>
    </p:spTree>
    <p:extLst>
      <p:ext uri="{BB962C8B-B14F-4D97-AF65-F5344CB8AC3E}">
        <p14:creationId xmlns:p14="http://schemas.microsoft.com/office/powerpoint/2010/main" val="1629854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PLAN, RAZRADA i CILJ 2. dijela projekta</a:t>
            </a:r>
            <a:endParaRPr lang="en-US" dirty="0"/>
          </a:p>
        </p:txBody>
      </p:sp>
      <p:sp>
        <p:nvSpPr>
          <p:cNvPr id="3" name="Content Placeholder 2"/>
          <p:cNvSpPr>
            <a:spLocks noGrp="1"/>
          </p:cNvSpPr>
          <p:nvPr>
            <p:ph idx="1"/>
          </p:nvPr>
        </p:nvSpPr>
        <p:spPr>
          <a:xfrm>
            <a:off x="843589" y="1704109"/>
            <a:ext cx="9339502" cy="4634345"/>
          </a:xfrm>
        </p:spPr>
        <p:txBody>
          <a:bodyPr>
            <a:normAutofit/>
          </a:bodyPr>
          <a:lstStyle/>
          <a:p>
            <a:r>
              <a:rPr lang="hr-HR" sz="1900" dirty="0"/>
              <a:t>THE BEATLES - Rad i razmjena iskustava u glazbenim izazovima na međužupanijskoj razini, multimedijskom i multikulturalnom stvaralaštvu, glazbeno-plesnim aktivnostima i edukacijama učenika osnovnih i srednjih škola s uključenjem djece s teškoćama: u pjevanju, sviranju, plesu, slušanju glazbe, glazbenim doživljajima, likovnim izričajima....te edukativnim radionicama i razmjeni iskustava uključuje:</a:t>
            </a:r>
            <a:endParaRPr lang="en-US" sz="1900" dirty="0"/>
          </a:p>
          <a:p>
            <a:pPr lvl="0"/>
            <a:r>
              <a:rPr lang="hr-HR" sz="1900" dirty="0"/>
              <a:t>Smotru radova u projektu </a:t>
            </a:r>
            <a:endParaRPr lang="en-US" sz="1900" dirty="0"/>
          </a:p>
          <a:p>
            <a:pPr lvl="0"/>
            <a:r>
              <a:rPr lang="hr-HR" sz="1900" dirty="0"/>
              <a:t>Međusobnu međužupanijsku suradnju osnovnih i srednjih škola, učenika sudionika</a:t>
            </a:r>
            <a:endParaRPr lang="en-US" sz="1900" dirty="0"/>
          </a:p>
          <a:p>
            <a:pPr lvl="0"/>
            <a:r>
              <a:rPr lang="hr-HR" sz="1900" dirty="0"/>
              <a:t>Međusobni poticaj na pjevanje, sviranje, glazbeno-plesne aktivnosti i glazbeno-plesno stvaralaštvo</a:t>
            </a:r>
            <a:endParaRPr lang="en-US" sz="1900" dirty="0"/>
          </a:p>
          <a:p>
            <a:endParaRPr lang="en-US" dirty="0"/>
          </a:p>
        </p:txBody>
      </p:sp>
    </p:spTree>
    <p:extLst>
      <p:ext uri="{BB962C8B-B14F-4D97-AF65-F5344CB8AC3E}">
        <p14:creationId xmlns:p14="http://schemas.microsoft.com/office/powerpoint/2010/main" val="3476402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F100984-D220-4404-9B2B-E15F3F73E9E1}"/>
              </a:ext>
            </a:extLst>
          </p:cNvPr>
          <p:cNvSpPr>
            <a:spLocks noGrp="1"/>
          </p:cNvSpPr>
          <p:nvPr>
            <p:ph type="title"/>
          </p:nvPr>
        </p:nvSpPr>
        <p:spPr/>
        <p:txBody>
          <a:bodyPr/>
          <a:lstStyle/>
          <a:p>
            <a:r>
              <a:rPr lang="hr-HR" dirty="0"/>
              <a:t>CILJ PERMANENTNOG MEĐUŽUPANIJSKOG PROJEKTA</a:t>
            </a:r>
          </a:p>
        </p:txBody>
      </p:sp>
      <p:sp>
        <p:nvSpPr>
          <p:cNvPr id="3" name="Rezervirano mjesto sadržaja 2">
            <a:extLst>
              <a:ext uri="{FF2B5EF4-FFF2-40B4-BE49-F238E27FC236}">
                <a16:creationId xmlns:a16="http://schemas.microsoft.com/office/drawing/2014/main" id="{D01D5813-443A-4D82-B052-A6003DB2979E}"/>
              </a:ext>
            </a:extLst>
          </p:cNvPr>
          <p:cNvSpPr>
            <a:spLocks noGrp="1"/>
          </p:cNvSpPr>
          <p:nvPr>
            <p:ph idx="1"/>
          </p:nvPr>
        </p:nvSpPr>
        <p:spPr/>
        <p:txBody>
          <a:bodyPr/>
          <a:lstStyle/>
          <a:p>
            <a:pPr lvl="0"/>
            <a:r>
              <a:rPr lang="hr-HR" sz="1800" dirty="0"/>
              <a:t>Edukacije, razmjena iskustava i suradnja na međužupanijskom nivou –</a:t>
            </a:r>
          </a:p>
          <a:p>
            <a:pPr marL="0" lvl="0" indent="0">
              <a:buNone/>
            </a:pPr>
            <a:r>
              <a:rPr lang="hr-HR" sz="1800" dirty="0"/>
              <a:t> učenici učenicima</a:t>
            </a:r>
            <a:endParaRPr lang="en-US" sz="1800" dirty="0"/>
          </a:p>
          <a:p>
            <a:pPr lvl="0"/>
            <a:r>
              <a:rPr lang="hr-HR" sz="1800" dirty="0"/>
              <a:t>Uključivanje u rad učenika s teškoćama</a:t>
            </a:r>
            <a:endParaRPr lang="en-US" sz="1800" dirty="0"/>
          </a:p>
          <a:p>
            <a:pPr lvl="0"/>
            <a:r>
              <a:rPr lang="hr-HR" sz="1800" dirty="0"/>
              <a:t>Suradnja (međužupanijska) RH</a:t>
            </a:r>
            <a:endParaRPr lang="en-US" sz="1800" dirty="0"/>
          </a:p>
          <a:p>
            <a:pPr lvl="0"/>
            <a:r>
              <a:rPr lang="hr-HR" sz="1800" dirty="0"/>
              <a:t>Moguća (međunarodna) suradnja</a:t>
            </a:r>
            <a:endParaRPr lang="en-US" sz="1800" dirty="0"/>
          </a:p>
          <a:p>
            <a:r>
              <a:rPr lang="hr-HR" dirty="0"/>
              <a:t>Pohrana svih edukativnih sadržaja, glazbenih uradaka, reprezentativnih sadržaja na  nivou RH</a:t>
            </a:r>
          </a:p>
        </p:txBody>
      </p:sp>
    </p:spTree>
    <p:extLst>
      <p:ext uri="{BB962C8B-B14F-4D97-AF65-F5344CB8AC3E}">
        <p14:creationId xmlns:p14="http://schemas.microsoft.com/office/powerpoint/2010/main" val="723088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5FC80A8-71A8-43CA-A6F1-CB93041BE2CF}"/>
              </a:ext>
            </a:extLst>
          </p:cNvPr>
          <p:cNvSpPr>
            <a:spLocks noGrp="1"/>
          </p:cNvSpPr>
          <p:nvPr>
            <p:ph type="title"/>
          </p:nvPr>
        </p:nvSpPr>
        <p:spPr/>
        <p:txBody>
          <a:bodyPr>
            <a:normAutofit fontScale="90000"/>
          </a:bodyPr>
          <a:lstStyle/>
          <a:p>
            <a:r>
              <a:rPr lang="hr-HR" b="1" u="sng" dirty="0"/>
              <a:t>KAKO I GDJE  ĆEMO PREDSTAVITI PROJEKT ?</a:t>
            </a:r>
            <a:br>
              <a:rPr lang="hr-HR" b="1" u="sng" dirty="0"/>
            </a:br>
            <a:r>
              <a:rPr lang="hr-HR" b="1" u="sng" dirty="0"/>
              <a:t>PRAĆENJE I ISTRAŽIVANJE</a:t>
            </a:r>
            <a:br>
              <a:rPr lang="hr-HR" dirty="0"/>
            </a:br>
            <a:endParaRPr lang="hr-HR" dirty="0"/>
          </a:p>
        </p:txBody>
      </p:sp>
      <p:sp>
        <p:nvSpPr>
          <p:cNvPr id="3" name="Rezervirano mjesto sadržaja 2">
            <a:extLst>
              <a:ext uri="{FF2B5EF4-FFF2-40B4-BE49-F238E27FC236}">
                <a16:creationId xmlns:a16="http://schemas.microsoft.com/office/drawing/2014/main" id="{EA4C45EF-2532-40E9-A0B7-1DF8E11D6EE8}"/>
              </a:ext>
            </a:extLst>
          </p:cNvPr>
          <p:cNvSpPr>
            <a:spLocks noGrp="1"/>
          </p:cNvSpPr>
          <p:nvPr>
            <p:ph idx="1"/>
          </p:nvPr>
        </p:nvSpPr>
        <p:spPr/>
        <p:txBody>
          <a:bodyPr/>
          <a:lstStyle/>
          <a:p>
            <a:r>
              <a:rPr lang="hr-HR" dirty="0"/>
              <a:t>Uratke projekta planiramo predstaviti na školskim priredbama za Božić te za Dan škole u svibnju sljedeće godine. </a:t>
            </a:r>
          </a:p>
          <a:p>
            <a:r>
              <a:rPr lang="hr-HR" dirty="0"/>
              <a:t>Također projekt ćemo predstaviti školama, učenicima sudionicima u međužupanijskoj suradnji, na ŽSV, MŽSV i državnim stručnim skupovima</a:t>
            </a:r>
          </a:p>
          <a:p>
            <a:r>
              <a:rPr lang="hr-HR" dirty="0"/>
              <a:t>Državnom stručnom skupu….Međunarodnim skupovima i simpozijima</a:t>
            </a:r>
          </a:p>
          <a:p>
            <a:r>
              <a:rPr lang="hr-HR" dirty="0"/>
              <a:t>e-</a:t>
            </a:r>
            <a:r>
              <a:rPr lang="hr-HR" dirty="0" err="1"/>
              <a:t>Twining</a:t>
            </a:r>
            <a:endParaRPr lang="hr-HR" dirty="0"/>
          </a:p>
          <a:p>
            <a:endParaRPr lang="hr-HR" dirty="0"/>
          </a:p>
          <a:p>
            <a:r>
              <a:rPr lang="hr-HR" b="1" u="sng" dirty="0"/>
              <a:t>PRAĆENJE  I ISTRAŽIVANJE </a:t>
            </a:r>
            <a:endParaRPr lang="hr-HR" dirty="0"/>
          </a:p>
          <a:p>
            <a:r>
              <a:rPr lang="hr-HR" dirty="0"/>
              <a:t>Pratit ćemo napredak razvoja glazbenih aktvnosti, glazbenih sposobnosti, razvoj ritma i motorike, koordinaciju pokreta,  afirmaciju  rada u grupi učenika  s teškoćama, psihološki razvoj i utjecaj glazbe.... </a:t>
            </a:r>
          </a:p>
          <a:p>
            <a:pPr marL="0" indent="0">
              <a:buNone/>
            </a:pPr>
            <a:endParaRPr lang="hr-HR" dirty="0"/>
          </a:p>
          <a:p>
            <a:endParaRPr lang="hr-HR" dirty="0"/>
          </a:p>
        </p:txBody>
      </p:sp>
    </p:spTree>
    <p:extLst>
      <p:ext uri="{BB962C8B-B14F-4D97-AF65-F5344CB8AC3E}">
        <p14:creationId xmlns:p14="http://schemas.microsoft.com/office/powerpoint/2010/main" val="36749261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oddler clipart instrument, Toddler instrument Transparent FREE for  download on WebStockReview 2020">
            <a:extLst>
              <a:ext uri="{FF2B5EF4-FFF2-40B4-BE49-F238E27FC236}">
                <a16:creationId xmlns:a16="http://schemas.microsoft.com/office/drawing/2014/main" id="{4DEA7D4F-1A30-4E58-8AFB-015DDEBBDB35}"/>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984913" y="5152601"/>
            <a:ext cx="3046536" cy="899426"/>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36F43C53-E124-4610-8AFC-632C50CE429B}"/>
              </a:ext>
            </a:extLst>
          </p:cNvPr>
          <p:cNvSpPr>
            <a:spLocks noGrp="1"/>
          </p:cNvSpPr>
          <p:nvPr>
            <p:ph type="title"/>
          </p:nvPr>
        </p:nvSpPr>
        <p:spPr/>
        <p:txBody>
          <a:bodyPr>
            <a:normAutofit fontScale="90000"/>
          </a:bodyPr>
          <a:lstStyle/>
          <a:p>
            <a:r>
              <a:rPr lang="hr-HR" b="1" u="sng" dirty="0"/>
              <a:t>INTEGRACIJA UČENIKA S TEŠKOĆAMA U OBRAZOVNI SUSTAV</a:t>
            </a:r>
            <a:br>
              <a:rPr lang="hr-HR" dirty="0"/>
            </a:br>
            <a:endParaRPr lang="hr-HR" dirty="0"/>
          </a:p>
        </p:txBody>
      </p:sp>
      <p:sp>
        <p:nvSpPr>
          <p:cNvPr id="3" name="Rezervirano mjesto sadržaja 2">
            <a:extLst>
              <a:ext uri="{FF2B5EF4-FFF2-40B4-BE49-F238E27FC236}">
                <a16:creationId xmlns:a16="http://schemas.microsoft.com/office/drawing/2014/main" id="{C88D5B8D-FB1A-441C-8EEA-7743631FDB22}"/>
              </a:ext>
            </a:extLst>
          </p:cNvPr>
          <p:cNvSpPr>
            <a:spLocks noGrp="1"/>
          </p:cNvSpPr>
          <p:nvPr>
            <p:ph idx="1"/>
          </p:nvPr>
        </p:nvSpPr>
        <p:spPr>
          <a:xfrm>
            <a:off x="677334" y="2160589"/>
            <a:ext cx="9235593" cy="3661249"/>
          </a:xfrm>
        </p:spPr>
        <p:txBody>
          <a:bodyPr>
            <a:normAutofit/>
          </a:bodyPr>
          <a:lstStyle/>
          <a:p>
            <a:r>
              <a:rPr lang="hr-HR" b="1" dirty="0"/>
              <a:t>Zahtjev da se osobe s teškoćama u razvoju uključuju u sve tokove društvenog života, da se njihov udio u društvu uzdigne na najprimjereniju razinu, snažno je utjecao i na promjene stajališta suvremenog društva o integracijskom odgoju djece s teškoćama u razvoju u zajedništvu s njihovim vršnjacima bez teškoća u razvoju. U posljednjih dvadesetak godina u mnogim zemljama Europe i Amerike donose se zakonski akti, propisi, preporuke i analize službenih organa u odgoju, obrazovanju i rehabilitaciji djece i mladeži s teškoćama u razvoju upravo u  zajedništvu s njihovim vršnjacima.  </a:t>
            </a:r>
          </a:p>
          <a:p>
            <a:pPr marL="0" indent="0">
              <a:buNone/>
            </a:pPr>
            <a:endParaRPr lang="hr-HR" b="1" dirty="0"/>
          </a:p>
          <a:p>
            <a:endParaRPr lang="hr-HR" dirty="0"/>
          </a:p>
        </p:txBody>
      </p:sp>
    </p:spTree>
    <p:extLst>
      <p:ext uri="{BB962C8B-B14F-4D97-AF65-F5344CB8AC3E}">
        <p14:creationId xmlns:p14="http://schemas.microsoft.com/office/powerpoint/2010/main" val="30550107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oddler clipart instrument, Toddler instrument Transparent FREE for  download on WebStockReview 2020">
            <a:extLst>
              <a:ext uri="{FF2B5EF4-FFF2-40B4-BE49-F238E27FC236}">
                <a16:creationId xmlns:a16="http://schemas.microsoft.com/office/drawing/2014/main" id="{4DEA7D4F-1A30-4E58-8AFB-015DDEBBDB35}"/>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740726" y="5382491"/>
            <a:ext cx="2833523" cy="1184563"/>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36F43C53-E124-4610-8AFC-632C50CE429B}"/>
              </a:ext>
            </a:extLst>
          </p:cNvPr>
          <p:cNvSpPr>
            <a:spLocks noGrp="1"/>
          </p:cNvSpPr>
          <p:nvPr>
            <p:ph type="title"/>
          </p:nvPr>
        </p:nvSpPr>
        <p:spPr/>
        <p:txBody>
          <a:bodyPr>
            <a:normAutofit fontScale="90000"/>
          </a:bodyPr>
          <a:lstStyle/>
          <a:p>
            <a:r>
              <a:rPr lang="hr-HR" b="1" u="sng" dirty="0"/>
              <a:t>INTEGRACIJA UČENIKA S TEŠKOĆAMA U OBRAZOVNI SUSTAV  u Hrvatskoj</a:t>
            </a:r>
            <a:br>
              <a:rPr lang="hr-HR" dirty="0"/>
            </a:br>
            <a:endParaRPr lang="hr-HR" dirty="0"/>
          </a:p>
        </p:txBody>
      </p:sp>
      <p:sp>
        <p:nvSpPr>
          <p:cNvPr id="3" name="Rezervirano mjesto sadržaja 2">
            <a:extLst>
              <a:ext uri="{FF2B5EF4-FFF2-40B4-BE49-F238E27FC236}">
                <a16:creationId xmlns:a16="http://schemas.microsoft.com/office/drawing/2014/main" id="{C88D5B8D-FB1A-441C-8EEA-7743631FDB22}"/>
              </a:ext>
            </a:extLst>
          </p:cNvPr>
          <p:cNvSpPr>
            <a:spLocks noGrp="1"/>
          </p:cNvSpPr>
          <p:nvPr>
            <p:ph idx="1"/>
          </p:nvPr>
        </p:nvSpPr>
        <p:spPr>
          <a:xfrm>
            <a:off x="677334" y="2140527"/>
            <a:ext cx="9277157" cy="3075709"/>
          </a:xfrm>
        </p:spPr>
        <p:txBody>
          <a:bodyPr>
            <a:normAutofit fontScale="85000" lnSpcReduction="10000"/>
          </a:bodyPr>
          <a:lstStyle/>
          <a:p>
            <a:r>
              <a:rPr lang="hr-HR" sz="2000" b="1" dirty="0"/>
              <a:t>U Hrvatskoj se humane odrednice odgojno – obrazovne integracije započinju provoditi donošenjem Zakona o odgoju i obrazovanju 1980. godine čije su osnovne značajke: </a:t>
            </a:r>
          </a:p>
          <a:p>
            <a:pPr lvl="0" fontAlgn="base"/>
            <a:r>
              <a:rPr lang="hr-HR" sz="2000" b="1" dirty="0"/>
              <a:t>jedinstvenost odgojno – obrazovnog sustava za svu djecu, od predškolske dobi do osnovnog i srednjeg obrazovanja </a:t>
            </a:r>
          </a:p>
          <a:p>
            <a:pPr lvl="0" fontAlgn="base"/>
            <a:r>
              <a:rPr lang="hr-HR" sz="2000" b="1" dirty="0"/>
              <a:t>poštovanje individualnih sposobnosti i posebnih potreba djece s teškoćama u razvoju </a:t>
            </a:r>
          </a:p>
          <a:p>
            <a:pPr lvl="0" fontAlgn="base"/>
            <a:r>
              <a:rPr lang="hr-HR" sz="2000" b="1" dirty="0"/>
              <a:t>mogućnost cjelovite i djelomične integracije, uz stalno pružanje stručne pomoći djeci s teškoćama u razvoju </a:t>
            </a:r>
          </a:p>
          <a:p>
            <a:pPr lvl="0" fontAlgn="base"/>
            <a:r>
              <a:rPr lang="hr-HR" sz="2000" b="1" dirty="0"/>
              <a:t>izuzetno, za djecu s većim teškoćama u psihofizičkom razvoju, osiguravanje specijalizirane stručne pomoći u posebnim odgojno – obrazovnim ustanovama ili posebnim razrednim odjelima unutar redovnim škola </a:t>
            </a:r>
          </a:p>
        </p:txBody>
      </p:sp>
    </p:spTree>
    <p:extLst>
      <p:ext uri="{BB962C8B-B14F-4D97-AF65-F5344CB8AC3E}">
        <p14:creationId xmlns:p14="http://schemas.microsoft.com/office/powerpoint/2010/main" val="32531648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6F3953B-149F-400F-BB4C-38FAB0FCE5FA}"/>
              </a:ext>
            </a:extLst>
          </p:cNvPr>
          <p:cNvSpPr>
            <a:spLocks noGrp="1"/>
          </p:cNvSpPr>
          <p:nvPr>
            <p:ph type="title"/>
          </p:nvPr>
        </p:nvSpPr>
        <p:spPr/>
        <p:txBody>
          <a:bodyPr>
            <a:normAutofit fontScale="90000"/>
          </a:bodyPr>
          <a:lstStyle/>
          <a:p>
            <a:r>
              <a:rPr lang="hr-HR" dirty="0"/>
              <a:t>VODITELJ i KORDINATORI PERMANENTNOG MEĐUŽUPANIJSKOG PROJEKTA :</a:t>
            </a:r>
            <a:br>
              <a:rPr lang="hr-HR" dirty="0"/>
            </a:br>
            <a:endParaRPr lang="hr-HR" dirty="0"/>
          </a:p>
        </p:txBody>
      </p:sp>
      <p:sp>
        <p:nvSpPr>
          <p:cNvPr id="3" name="Rezervirano mjesto sadržaja 2">
            <a:extLst>
              <a:ext uri="{FF2B5EF4-FFF2-40B4-BE49-F238E27FC236}">
                <a16:creationId xmlns:a16="http://schemas.microsoft.com/office/drawing/2014/main" id="{74928074-B5C2-4135-9911-5EFD5B41B793}"/>
              </a:ext>
            </a:extLst>
          </p:cNvPr>
          <p:cNvSpPr>
            <a:spLocks noGrp="1"/>
          </p:cNvSpPr>
          <p:nvPr>
            <p:ph idx="1"/>
          </p:nvPr>
        </p:nvSpPr>
        <p:spPr>
          <a:xfrm>
            <a:off x="810684" y="1766455"/>
            <a:ext cx="8596668" cy="4572000"/>
          </a:xfrm>
        </p:spPr>
        <p:txBody>
          <a:bodyPr>
            <a:normAutofit/>
          </a:bodyPr>
          <a:lstStyle/>
          <a:p>
            <a:r>
              <a:rPr lang="hr-HR" dirty="0"/>
              <a:t>Ana Mikić, prof. savjetnik, voditelj projekta</a:t>
            </a:r>
          </a:p>
          <a:p>
            <a:r>
              <a:rPr lang="hr-HR" dirty="0"/>
              <a:t>Mirela Bukač, prof. edukacijski rehabilitator, mentor, koordinator OŠ Dr Ivan Merz</a:t>
            </a:r>
          </a:p>
          <a:p>
            <a:r>
              <a:rPr lang="hr-HR" dirty="0"/>
              <a:t>Nikolina Benko, učitelj mentor, koordinator Varaždinska županija</a:t>
            </a:r>
          </a:p>
          <a:p>
            <a:r>
              <a:rPr lang="hr-HR" dirty="0"/>
              <a:t>Kristina Vladušić, prof. mentor, koordinator IX. gimnazije, SŠ Karlovačka, Krapinsko-zagorska županija</a:t>
            </a:r>
          </a:p>
          <a:p>
            <a:r>
              <a:rPr lang="hr-HR" dirty="0"/>
              <a:t>Helga Dukarić Dangubić, prof. savjetnik, koordinator Primorsko-goranska županija</a:t>
            </a:r>
          </a:p>
          <a:p>
            <a:r>
              <a:rPr lang="hr-HR" dirty="0"/>
              <a:t>Sandra Ivančić, prof. savjetnik koordinator SŠ Splitsko-dalmatinska, Dubrovačko-neretvanska, Šibensko-kninska, Zadarska županija</a:t>
            </a:r>
          </a:p>
          <a:p>
            <a:r>
              <a:rPr lang="hr-HR" dirty="0"/>
              <a:t>Deniza Gjini, prof. savjetnik koordinator Istarska županija</a:t>
            </a:r>
          </a:p>
          <a:p>
            <a:endParaRPr lang="hr-HR" dirty="0"/>
          </a:p>
          <a:p>
            <a:endParaRPr lang="hr-HR" dirty="0"/>
          </a:p>
          <a:p>
            <a:endParaRPr lang="hr-HR" dirty="0"/>
          </a:p>
        </p:txBody>
      </p:sp>
      <p:sp>
        <p:nvSpPr>
          <p:cNvPr id="4" name="AutoShape 2" descr="Ever had a song that keeps repeating in your head? | Preschool music lessons,  Music lessons, Music lesson plans"/>
          <p:cNvSpPr>
            <a:spLocks noChangeAspect="1" noChangeArrowheads="1"/>
          </p:cNvSpPr>
          <p:nvPr/>
        </p:nvSpPr>
        <p:spPr bwMode="auto">
          <a:xfrm flipV="1">
            <a:off x="155574" y="160338"/>
            <a:ext cx="12036425" cy="120364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Ever had a song that keeps repeating in your head? | Preschool music lessons,  Music lessons, Music lesson pla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Free PNG Music Teacher Clip Art Download - PinClipart"/>
          <p:cNvSpPr>
            <a:spLocks noChangeAspect="1" noChangeArrowheads="1"/>
          </p:cNvSpPr>
          <p:nvPr/>
        </p:nvSpPr>
        <p:spPr bwMode="auto">
          <a:xfrm flipH="1">
            <a:off x="0" y="4763"/>
            <a:ext cx="307975" cy="307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866620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oddler clipart instrument, Toddler instrument Transparent FREE for  download on WebStockReview 2020">
            <a:extLst>
              <a:ext uri="{FF2B5EF4-FFF2-40B4-BE49-F238E27FC236}">
                <a16:creationId xmlns:a16="http://schemas.microsoft.com/office/drawing/2014/main" id="{9B47070E-A856-46A6-A16A-39D537EA8B7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564582" y="3042804"/>
            <a:ext cx="2680854" cy="1324706"/>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51103A8F-A0F6-4585-A471-13704BBE8DC6}"/>
              </a:ext>
            </a:extLst>
          </p:cNvPr>
          <p:cNvSpPr>
            <a:spLocks noGrp="1"/>
          </p:cNvSpPr>
          <p:nvPr>
            <p:ph type="title"/>
          </p:nvPr>
        </p:nvSpPr>
        <p:spPr/>
        <p:txBody>
          <a:bodyPr>
            <a:normAutofit/>
          </a:bodyPr>
          <a:lstStyle/>
          <a:p>
            <a:r>
              <a:rPr lang="hr-HR" b="1" u="sng" dirty="0"/>
              <a:t>UTJECAJ GLAZBENIH AKTIVNOSTI NA UČENIKE S TEŠKOĆAMA</a:t>
            </a:r>
            <a:endParaRPr lang="hr-HR" dirty="0"/>
          </a:p>
        </p:txBody>
      </p:sp>
      <p:sp>
        <p:nvSpPr>
          <p:cNvPr id="3" name="Rezervirano mjesto sadržaja 2">
            <a:extLst>
              <a:ext uri="{FF2B5EF4-FFF2-40B4-BE49-F238E27FC236}">
                <a16:creationId xmlns:a16="http://schemas.microsoft.com/office/drawing/2014/main" id="{6123DD34-80F8-445A-B283-71C403349C09}"/>
              </a:ext>
            </a:extLst>
          </p:cNvPr>
          <p:cNvSpPr>
            <a:spLocks noGrp="1"/>
          </p:cNvSpPr>
          <p:nvPr>
            <p:ph sz="half" idx="1"/>
          </p:nvPr>
        </p:nvSpPr>
        <p:spPr>
          <a:xfrm>
            <a:off x="677334" y="2160589"/>
            <a:ext cx="6720993" cy="3880772"/>
          </a:xfrm>
        </p:spPr>
        <p:txBody>
          <a:bodyPr>
            <a:normAutofit lnSpcReduction="10000"/>
          </a:bodyPr>
          <a:lstStyle/>
          <a:p>
            <a:r>
              <a:rPr lang="hr-HR" sz="2200" b="1" dirty="0"/>
              <a:t>Djeca pjevanjem vježbaju kontrolu sebe i zbivanja oko sebe, a glazba sama po sebi nosi sa sobom snagu posebno za traumatiziranu djecu jer ne traži tjelesni kontakt, otvaranje pred drugima niti bilo kakvo natjecanje s drugima. Primjerice, kada se radi s djecom koja se teže koncentriraju, terapeuti će davati kraće glazbene isječke i promatrati reakciju na svaki od njih. Neki će takvi isječci zaokupiti pažnju djece i na duže vrijeme i to će biti prvi korak do cilja. Glazba može izraziti kako </a:t>
            </a:r>
            <a:r>
              <a:rPr lang="hr-HR" sz="2200" b="1" dirty="0" err="1"/>
              <a:t>individalno</a:t>
            </a:r>
            <a:r>
              <a:rPr lang="hr-HR" sz="2200" b="1" dirty="0"/>
              <a:t> tako i psihološko stanje </a:t>
            </a:r>
            <a:r>
              <a:rPr lang="hr-HR" b="1" dirty="0"/>
              <a:t>djeteta.  </a:t>
            </a:r>
          </a:p>
          <a:p>
            <a:pPr marL="0" indent="0">
              <a:buNone/>
            </a:pPr>
            <a:endParaRPr lang="hr-HR" dirty="0"/>
          </a:p>
        </p:txBody>
      </p:sp>
      <p:sp>
        <p:nvSpPr>
          <p:cNvPr id="4" name="Rezervirano mjesto sadržaja 3">
            <a:extLst>
              <a:ext uri="{FF2B5EF4-FFF2-40B4-BE49-F238E27FC236}">
                <a16:creationId xmlns:a16="http://schemas.microsoft.com/office/drawing/2014/main" id="{F33329D9-2B18-47BA-9EF5-9C37C7BA2420}"/>
              </a:ext>
            </a:extLst>
          </p:cNvPr>
          <p:cNvSpPr>
            <a:spLocks noGrp="1"/>
          </p:cNvSpPr>
          <p:nvPr>
            <p:ph sz="half" idx="2"/>
          </p:nvPr>
        </p:nvSpPr>
        <p:spPr>
          <a:xfrm>
            <a:off x="7564582" y="2160589"/>
            <a:ext cx="2680854" cy="3880773"/>
          </a:xfrm>
        </p:spPr>
        <p:txBody>
          <a:bodyPr>
            <a:normAutofit lnSpcReduction="10000"/>
          </a:bodyPr>
          <a:lstStyle/>
          <a:p>
            <a:pPr marL="0" indent="0">
              <a:buNone/>
            </a:pPr>
            <a:r>
              <a:rPr lang="hr-HR" b="1" dirty="0"/>
              <a:t> </a:t>
            </a:r>
          </a:p>
          <a:p>
            <a:endParaRPr lang="hr-HR" dirty="0"/>
          </a:p>
        </p:txBody>
      </p:sp>
    </p:spTree>
    <p:extLst>
      <p:ext uri="{BB962C8B-B14F-4D97-AF65-F5344CB8AC3E}">
        <p14:creationId xmlns:p14="http://schemas.microsoft.com/office/powerpoint/2010/main" val="40583833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oddler clipart instrument, Toddler instrument Transparent FREE for  download on WebStockReview 2020">
            <a:extLst>
              <a:ext uri="{FF2B5EF4-FFF2-40B4-BE49-F238E27FC236}">
                <a16:creationId xmlns:a16="http://schemas.microsoft.com/office/drawing/2014/main" id="{9B47070E-A856-46A6-A16A-39D537EA8B7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502236" y="2743200"/>
            <a:ext cx="2826328" cy="1870364"/>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51103A8F-A0F6-4585-A471-13704BBE8DC6}"/>
              </a:ext>
            </a:extLst>
          </p:cNvPr>
          <p:cNvSpPr>
            <a:spLocks noGrp="1"/>
          </p:cNvSpPr>
          <p:nvPr>
            <p:ph type="title"/>
          </p:nvPr>
        </p:nvSpPr>
        <p:spPr/>
        <p:txBody>
          <a:bodyPr>
            <a:normAutofit/>
          </a:bodyPr>
          <a:lstStyle/>
          <a:p>
            <a:r>
              <a:rPr lang="hr-HR" b="1" u="sng" dirty="0"/>
              <a:t>UTJECAJ GLAZBENIH AKTIVNOSTI NA UČENIKE S TEŠKOĆAMA</a:t>
            </a:r>
            <a:endParaRPr lang="hr-HR" dirty="0"/>
          </a:p>
        </p:txBody>
      </p:sp>
      <p:sp>
        <p:nvSpPr>
          <p:cNvPr id="3" name="Rezervirano mjesto sadržaja 2">
            <a:extLst>
              <a:ext uri="{FF2B5EF4-FFF2-40B4-BE49-F238E27FC236}">
                <a16:creationId xmlns:a16="http://schemas.microsoft.com/office/drawing/2014/main" id="{6123DD34-80F8-445A-B283-71C403349C09}"/>
              </a:ext>
            </a:extLst>
          </p:cNvPr>
          <p:cNvSpPr>
            <a:spLocks noGrp="1"/>
          </p:cNvSpPr>
          <p:nvPr>
            <p:ph sz="half" idx="1"/>
          </p:nvPr>
        </p:nvSpPr>
        <p:spPr>
          <a:xfrm>
            <a:off x="677334" y="2160589"/>
            <a:ext cx="6575521" cy="3880772"/>
          </a:xfrm>
        </p:spPr>
        <p:txBody>
          <a:bodyPr>
            <a:normAutofit/>
          </a:bodyPr>
          <a:lstStyle/>
          <a:p>
            <a:r>
              <a:rPr lang="hr-HR" sz="2000" b="1" dirty="0"/>
              <a:t>Glazba sve se učestalije koristi u radu s djecom s poteškoćama u učenju, uključujući govorne i probleme jezika, kod djece s emocionalnim poteškoćama, djece s problemima sluha ili vida, djece s posttraumatskim sindromom. Ona može pomoći djeci s poteškoćama u učenju da usredotoče pažnju, povečaju period konocentracije i tijekom vremena, poboljšaju govor, promatranje, oponašanje i pokretanje ideja.  Ona utječe na osobne veze među djecom naglašavajući važnost aktivnog slušanja i izvedbe.  </a:t>
            </a:r>
          </a:p>
        </p:txBody>
      </p:sp>
      <p:sp>
        <p:nvSpPr>
          <p:cNvPr id="4" name="Rezervirano mjesto sadržaja 3">
            <a:extLst>
              <a:ext uri="{FF2B5EF4-FFF2-40B4-BE49-F238E27FC236}">
                <a16:creationId xmlns:a16="http://schemas.microsoft.com/office/drawing/2014/main" id="{F33329D9-2B18-47BA-9EF5-9C37C7BA2420}"/>
              </a:ext>
            </a:extLst>
          </p:cNvPr>
          <p:cNvSpPr>
            <a:spLocks noGrp="1"/>
          </p:cNvSpPr>
          <p:nvPr>
            <p:ph sz="half" idx="2"/>
          </p:nvPr>
        </p:nvSpPr>
        <p:spPr>
          <a:xfrm>
            <a:off x="10037618" y="4613564"/>
            <a:ext cx="270163" cy="394854"/>
          </a:xfrm>
        </p:spPr>
        <p:txBody>
          <a:bodyPr>
            <a:normAutofit/>
          </a:bodyPr>
          <a:lstStyle/>
          <a:p>
            <a:pPr marL="0" indent="0">
              <a:buNone/>
            </a:pPr>
            <a:r>
              <a:rPr lang="hr-HR" dirty="0"/>
              <a:t>o</a:t>
            </a:r>
          </a:p>
        </p:txBody>
      </p:sp>
    </p:spTree>
    <p:extLst>
      <p:ext uri="{BB962C8B-B14F-4D97-AF65-F5344CB8AC3E}">
        <p14:creationId xmlns:p14="http://schemas.microsoft.com/office/powerpoint/2010/main" val="10811556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oddler clipart instrument, Toddler instrument Transparent FREE for  download on WebStockReview 2020">
            <a:extLst>
              <a:ext uri="{FF2B5EF4-FFF2-40B4-BE49-F238E27FC236}">
                <a16:creationId xmlns:a16="http://schemas.microsoft.com/office/drawing/2014/main" id="{32BD2C64-DA00-40B4-9F7B-04FF66A3B52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362450" y="5146897"/>
            <a:ext cx="3314700" cy="1463453"/>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AB9B4C9D-8DD5-421A-BE60-CB54C0F18CED}"/>
              </a:ext>
            </a:extLst>
          </p:cNvPr>
          <p:cNvSpPr>
            <a:spLocks noGrp="1"/>
          </p:cNvSpPr>
          <p:nvPr>
            <p:ph type="title"/>
          </p:nvPr>
        </p:nvSpPr>
        <p:spPr/>
        <p:txBody>
          <a:bodyPr>
            <a:normAutofit/>
          </a:bodyPr>
          <a:lstStyle/>
          <a:p>
            <a:r>
              <a:rPr lang="hr-HR" b="1" u="sng" dirty="0"/>
              <a:t>GLAZBENE AKTIVNOSTI UČENIKA S TEŠKOĆAMA U RAZVOJU </a:t>
            </a:r>
            <a:endParaRPr lang="hr-HR" dirty="0"/>
          </a:p>
        </p:txBody>
      </p:sp>
      <p:sp>
        <p:nvSpPr>
          <p:cNvPr id="3" name="Rezervirano mjesto sadržaja 2">
            <a:extLst>
              <a:ext uri="{FF2B5EF4-FFF2-40B4-BE49-F238E27FC236}">
                <a16:creationId xmlns:a16="http://schemas.microsoft.com/office/drawing/2014/main" id="{A593D8C7-81C8-4F86-97DE-755FA3A078C7}"/>
              </a:ext>
            </a:extLst>
          </p:cNvPr>
          <p:cNvSpPr>
            <a:spLocks noGrp="1"/>
          </p:cNvSpPr>
          <p:nvPr>
            <p:ph idx="1"/>
          </p:nvPr>
        </p:nvSpPr>
        <p:spPr>
          <a:xfrm>
            <a:off x="677334" y="2160589"/>
            <a:ext cx="10276416" cy="3211511"/>
          </a:xfrm>
        </p:spPr>
        <p:txBody>
          <a:bodyPr>
            <a:normAutofit fontScale="92500" lnSpcReduction="10000"/>
          </a:bodyPr>
          <a:lstStyle/>
          <a:p>
            <a:r>
              <a:rPr lang="hr-HR" b="1" dirty="0"/>
              <a:t>Uvođenjem djece s poteškoćama u razvoju u glazbene aktivnosti pokušava se glazbom pomoći u svladavanju pojedinih poteškoća koje su izražene kod pojedinog djeteta. </a:t>
            </a:r>
          </a:p>
          <a:p>
            <a:r>
              <a:rPr lang="hr-HR" b="1" dirty="0"/>
              <a:t>Danas u svijetu ima mnogo udruženja i ustanova u kojima se djeci s poteškoćama u razvoju pokušava uz </a:t>
            </a:r>
            <a:r>
              <a:rPr lang="hr-HR" b="1" dirty="0" err="1"/>
              <a:t>glazboterapiju</a:t>
            </a:r>
            <a:r>
              <a:rPr lang="hr-HR" b="1" dirty="0"/>
              <a:t> i glazbene aktivnosti pomoći u svladavanju pojedinih poteškoća koje pojedino dijete ima. </a:t>
            </a:r>
          </a:p>
          <a:p>
            <a:r>
              <a:rPr lang="hr-HR" b="1" dirty="0"/>
              <a:t>Djecu s poteškoćama u razvoju pokušava se preko glazbe uvesti i ostvariti određena komunikacija kako bi se uočile pojedine poteškoće kod određenog djeteta. U okviru školskog obrazovanja i </a:t>
            </a:r>
            <a:r>
              <a:rPr lang="hr-HR" b="1" dirty="0" err="1"/>
              <a:t>glazboterapije</a:t>
            </a:r>
            <a:r>
              <a:rPr lang="hr-HR" b="1" dirty="0"/>
              <a:t> dijete može stvarati, pjevati, svirati, plesati i slušati glazbu. </a:t>
            </a:r>
          </a:p>
          <a:p>
            <a:r>
              <a:rPr lang="hr-HR" b="1" dirty="0"/>
              <a:t>Kod djece s poteškoćama u razvoju postoje glazbene aktivnosti koje se provode u skupini ili individualno. Svaki od tih dvaju pristupa ima svoje prednosti i nedostatke, te je najbolje kad ih se može kombinirati.    </a:t>
            </a:r>
          </a:p>
          <a:p>
            <a:endParaRPr lang="hr-HR" dirty="0"/>
          </a:p>
        </p:txBody>
      </p:sp>
    </p:spTree>
    <p:extLst>
      <p:ext uri="{BB962C8B-B14F-4D97-AF65-F5344CB8AC3E}">
        <p14:creationId xmlns:p14="http://schemas.microsoft.com/office/powerpoint/2010/main" val="28079540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oddler clipart instrument, Toddler instrument Transparent FREE for  download on WebStockReview 2020">
            <a:extLst>
              <a:ext uri="{FF2B5EF4-FFF2-40B4-BE49-F238E27FC236}">
                <a16:creationId xmlns:a16="http://schemas.microsoft.com/office/drawing/2014/main" id="{AB6BE494-9B85-4892-A29E-96771A49A5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451" y="4572000"/>
            <a:ext cx="4857750" cy="1866899"/>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00F78E95-CD99-4533-8018-716933161C4A}"/>
              </a:ext>
            </a:extLst>
          </p:cNvPr>
          <p:cNvSpPr>
            <a:spLocks noGrp="1"/>
          </p:cNvSpPr>
          <p:nvPr>
            <p:ph type="title"/>
          </p:nvPr>
        </p:nvSpPr>
        <p:spPr/>
        <p:txBody>
          <a:bodyPr>
            <a:normAutofit/>
          </a:bodyPr>
          <a:lstStyle/>
          <a:p>
            <a:r>
              <a:rPr lang="hr-HR" b="1" u="sng" dirty="0"/>
              <a:t>VAŽNOST GLAZBE I POKRETA KOD UČENIKA S TEŠKOĆAMA U RAZVOJU</a:t>
            </a:r>
            <a:endParaRPr lang="hr-HR" dirty="0"/>
          </a:p>
        </p:txBody>
      </p:sp>
      <p:sp>
        <p:nvSpPr>
          <p:cNvPr id="3" name="Rezervirano mjesto sadržaja 2">
            <a:extLst>
              <a:ext uri="{FF2B5EF4-FFF2-40B4-BE49-F238E27FC236}">
                <a16:creationId xmlns:a16="http://schemas.microsoft.com/office/drawing/2014/main" id="{5745359D-2CB3-4040-9ECA-83B4D44E7F2F}"/>
              </a:ext>
            </a:extLst>
          </p:cNvPr>
          <p:cNvSpPr>
            <a:spLocks noGrp="1"/>
          </p:cNvSpPr>
          <p:nvPr>
            <p:ph sz="half" idx="1"/>
          </p:nvPr>
        </p:nvSpPr>
        <p:spPr>
          <a:xfrm>
            <a:off x="677334" y="2160589"/>
            <a:ext cx="5285316" cy="4011611"/>
          </a:xfrm>
        </p:spPr>
        <p:txBody>
          <a:bodyPr>
            <a:normAutofit fontScale="92500" lnSpcReduction="20000"/>
          </a:bodyPr>
          <a:lstStyle/>
          <a:p>
            <a:r>
              <a:rPr lang="hr-HR" b="1" dirty="0"/>
              <a:t>Osjetilnu svijest (</a:t>
            </a:r>
            <a:r>
              <a:rPr lang="hr-HR" b="1" dirty="0" err="1"/>
              <a:t>senzoriku</a:t>
            </a:r>
            <a:r>
              <a:rPr lang="hr-HR" b="1" dirty="0"/>
              <a:t>) - Djeca doživljavaju svijet putem svojih osjetila. Sva su osjetila uključena kada djeca istražuju različite aspekte kretanja. Kinetička svijest se povećava jer djeca doslovno osjećaju oblike i radnje koje njihova tijela čine. Vizualno, djeca reagiraju na slike koje vide, kao i slike koje stvaraju. Slušni osjećaj stimulira se dok djeca reagiraju na zvukove koje proizvode ili glazbu koju čuju. Taktilne doživljaje kao što su trčanje s golim stopalima, izvođenje specifičnih pokreta na podu potiču dječju svijest o njihovom osjetilu dodira (</a:t>
            </a:r>
            <a:r>
              <a:rPr lang="hr-HR" b="1" dirty="0" err="1"/>
              <a:t>Kranowitz</a:t>
            </a:r>
            <a:r>
              <a:rPr lang="hr-HR" b="1" dirty="0"/>
              <a:t>, 2018).</a:t>
            </a:r>
          </a:p>
          <a:p>
            <a:endParaRPr lang="hr-HR" dirty="0"/>
          </a:p>
        </p:txBody>
      </p:sp>
      <p:sp>
        <p:nvSpPr>
          <p:cNvPr id="4" name="Rezervirano mjesto sadržaja 3">
            <a:extLst>
              <a:ext uri="{FF2B5EF4-FFF2-40B4-BE49-F238E27FC236}">
                <a16:creationId xmlns:a16="http://schemas.microsoft.com/office/drawing/2014/main" id="{9A294C65-4D7D-4DC9-88CF-13DADE7ACECB}"/>
              </a:ext>
            </a:extLst>
          </p:cNvPr>
          <p:cNvSpPr>
            <a:spLocks noGrp="1"/>
          </p:cNvSpPr>
          <p:nvPr>
            <p:ph sz="half" idx="2"/>
          </p:nvPr>
        </p:nvSpPr>
        <p:spPr>
          <a:xfrm>
            <a:off x="6305550" y="2228882"/>
            <a:ext cx="5029200" cy="2184400"/>
          </a:xfrm>
        </p:spPr>
        <p:txBody>
          <a:bodyPr>
            <a:normAutofit fontScale="92500" lnSpcReduction="20000"/>
          </a:bodyPr>
          <a:lstStyle/>
          <a:p>
            <a:r>
              <a:rPr lang="hr-HR" b="1" dirty="0"/>
              <a:t>Socijalni razvoj- kreativni pokret potiče djecu da komuniciraju sa svojom okolinom i jedni s drugima s kojima dijele prostor i istražuju kretanje. Aktivnosti pokreta potiču djecu da shvate svoju jedinstvenost, te da prepoznaju i cijene jedinstvenost drugih. U aktivnostima kretanja djeca nauče surađivati unutar društvene strukture i cijeniti različite odgovore druge djece (</a:t>
            </a:r>
            <a:r>
              <a:rPr lang="hr-HR" b="1" dirty="0" err="1"/>
              <a:t>Mayesky</a:t>
            </a:r>
            <a:r>
              <a:rPr lang="hr-HR" b="1" dirty="0"/>
              <a:t>, 2008). </a:t>
            </a:r>
          </a:p>
          <a:p>
            <a:endParaRPr lang="hr-HR" dirty="0"/>
          </a:p>
        </p:txBody>
      </p:sp>
    </p:spTree>
    <p:extLst>
      <p:ext uri="{BB962C8B-B14F-4D97-AF65-F5344CB8AC3E}">
        <p14:creationId xmlns:p14="http://schemas.microsoft.com/office/powerpoint/2010/main" val="738326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oddler clipart instrument, Toddler instrument Transparent FREE for  download on WebStockReview 2020">
            <a:extLst>
              <a:ext uri="{FF2B5EF4-FFF2-40B4-BE49-F238E27FC236}">
                <a16:creationId xmlns:a16="http://schemas.microsoft.com/office/drawing/2014/main" id="{AB6BE494-9B85-4892-A29E-96771A49A5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6443" y="4927601"/>
            <a:ext cx="4857750" cy="1866899"/>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00F78E95-CD99-4533-8018-716933161C4A}"/>
              </a:ext>
            </a:extLst>
          </p:cNvPr>
          <p:cNvSpPr>
            <a:spLocks noGrp="1"/>
          </p:cNvSpPr>
          <p:nvPr>
            <p:ph type="title"/>
          </p:nvPr>
        </p:nvSpPr>
        <p:spPr/>
        <p:txBody>
          <a:bodyPr/>
          <a:lstStyle/>
          <a:p>
            <a:r>
              <a:rPr lang="hr-HR"/>
              <a:t>VAŽNOST GLAZBE I POKRETA KOD UČENIKA S TEŠKOĆAMA U RAZVOJU</a:t>
            </a:r>
            <a:endParaRPr lang="hr-HR" dirty="0"/>
          </a:p>
        </p:txBody>
      </p:sp>
      <p:sp>
        <p:nvSpPr>
          <p:cNvPr id="3" name="Rezervirano mjesto sadržaja 2">
            <a:extLst>
              <a:ext uri="{FF2B5EF4-FFF2-40B4-BE49-F238E27FC236}">
                <a16:creationId xmlns:a16="http://schemas.microsoft.com/office/drawing/2014/main" id="{5745359D-2CB3-4040-9ECA-83B4D44E7F2F}"/>
              </a:ext>
            </a:extLst>
          </p:cNvPr>
          <p:cNvSpPr>
            <a:spLocks noGrp="1"/>
          </p:cNvSpPr>
          <p:nvPr>
            <p:ph sz="half" idx="1"/>
          </p:nvPr>
        </p:nvSpPr>
        <p:spPr/>
        <p:txBody>
          <a:bodyPr>
            <a:normAutofit/>
          </a:bodyPr>
          <a:lstStyle/>
          <a:p>
            <a:r>
              <a:rPr lang="hr-HR" dirty="0"/>
              <a:t>Osjetilnu svijest (</a:t>
            </a:r>
            <a:r>
              <a:rPr lang="hr-HR" dirty="0" err="1"/>
              <a:t>senzoriku</a:t>
            </a:r>
            <a:r>
              <a:rPr lang="hr-HR" dirty="0"/>
              <a:t>) - Djeca doživljavaju svijet putem svojih osjetila. Sva su osjetila uključena kada djeca istražuju različite aspekte kretanja. Kinetička svijest se povećava jer djeca doslovno osjećaju oblike i radnje koje njihova tijela čine. Vizualno, djeca reagiraju na slike koje vide, kao i slike koje stvaraju. Slušni osjećaj stimulira se dok djeca reagiraju na zvukove koje proizvode ili glazbu koju čuju. </a:t>
            </a:r>
          </a:p>
        </p:txBody>
      </p:sp>
      <p:sp>
        <p:nvSpPr>
          <p:cNvPr id="13" name="Content Placeholder 12"/>
          <p:cNvSpPr>
            <a:spLocks noGrp="1"/>
          </p:cNvSpPr>
          <p:nvPr>
            <p:ph sz="half" idx="2"/>
          </p:nvPr>
        </p:nvSpPr>
        <p:spPr/>
        <p:txBody>
          <a:bodyPr>
            <a:normAutofit/>
          </a:bodyPr>
          <a:lstStyle/>
          <a:p>
            <a:r>
              <a:rPr lang="hr-HR" dirty="0"/>
              <a:t>Taktilne doživljaje kao što su trčanje s golim stopalima, izvođenje specifičnih pokreta na podu potiču dječju svijest o njihovom osjetilu dodira (</a:t>
            </a:r>
            <a:r>
              <a:rPr lang="hr-HR" dirty="0" err="1"/>
              <a:t>Kranowitz</a:t>
            </a:r>
            <a:r>
              <a:rPr lang="hr-HR" dirty="0"/>
              <a:t>, 2018).</a:t>
            </a:r>
          </a:p>
          <a:p>
            <a:endParaRPr lang="en-US" dirty="0"/>
          </a:p>
        </p:txBody>
      </p:sp>
    </p:spTree>
    <p:extLst>
      <p:ext uri="{BB962C8B-B14F-4D97-AF65-F5344CB8AC3E}">
        <p14:creationId xmlns:p14="http://schemas.microsoft.com/office/powerpoint/2010/main" val="33725909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oddler clipart instrument, Toddler instrument Transparent FREE for  download on WebStockReview 2020">
            <a:extLst>
              <a:ext uri="{FF2B5EF4-FFF2-40B4-BE49-F238E27FC236}">
                <a16:creationId xmlns:a16="http://schemas.microsoft.com/office/drawing/2014/main" id="{1835CDE5-9D30-4A8F-9027-1AA972C03EF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120092" y="5315037"/>
            <a:ext cx="3314700" cy="1452649"/>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9D1E3930-2776-41CC-8AAF-884737CF79C8}"/>
              </a:ext>
            </a:extLst>
          </p:cNvPr>
          <p:cNvSpPr>
            <a:spLocks noGrp="1"/>
          </p:cNvSpPr>
          <p:nvPr>
            <p:ph type="title"/>
          </p:nvPr>
        </p:nvSpPr>
        <p:spPr/>
        <p:txBody>
          <a:bodyPr>
            <a:normAutofit fontScale="90000"/>
          </a:bodyPr>
          <a:lstStyle/>
          <a:p>
            <a:r>
              <a:rPr lang="hr-HR" b="1" u="sng" dirty="0"/>
              <a:t>UTJECAJ GLAZBE I PLESA NA OPĆI RAZVOJ DJETETA/UČENIKA</a:t>
            </a:r>
            <a:br>
              <a:rPr lang="hr-HR" dirty="0"/>
            </a:br>
            <a:endParaRPr lang="hr-HR" dirty="0"/>
          </a:p>
        </p:txBody>
      </p:sp>
      <p:sp>
        <p:nvSpPr>
          <p:cNvPr id="3" name="Rezervirano mjesto sadržaja 2">
            <a:extLst>
              <a:ext uri="{FF2B5EF4-FFF2-40B4-BE49-F238E27FC236}">
                <a16:creationId xmlns:a16="http://schemas.microsoft.com/office/drawing/2014/main" id="{745746DD-69FC-4A3D-82E4-E0266D3CB658}"/>
              </a:ext>
            </a:extLst>
          </p:cNvPr>
          <p:cNvSpPr>
            <a:spLocks noGrp="1"/>
          </p:cNvSpPr>
          <p:nvPr>
            <p:ph idx="1"/>
          </p:nvPr>
        </p:nvSpPr>
        <p:spPr>
          <a:xfrm>
            <a:off x="677334" y="2160589"/>
            <a:ext cx="10200216" cy="3880773"/>
          </a:xfrm>
        </p:spPr>
        <p:txBody>
          <a:bodyPr>
            <a:normAutofit/>
          </a:bodyPr>
          <a:lstStyle/>
          <a:p>
            <a:r>
              <a:rPr lang="hr-HR" b="1" dirty="0"/>
              <a:t>Važnost glazbe i njezin utjecaj na čovjeka spominju se još u doba Platona koji je tvrdio da ona oblikuje karaktere ljudi i djeluje na neracionalni dio čovjekove duše. Uz značajan utjecaj na čovjeka, isticao je njezinu važnu ulogu u obrazovanju. Osim Platona, grčki filozof Aristotel također je imao pozitivan stav prema umjetničkom odgoju, te je smatrao kako on doprinosi razvoju čovjekove cjelovite ličnosti (Mendeš i dr, 2012). Glazba ima veliki utjecaj na dječji razvoj. Preglasna glazba može imati negativan efekt na razvoj djeteta jer negativno djeluje na njihov sluh, te nanosi štetu njihovom živčanom sustavu. Stoga je poželjno djeci puštati prilagođenu glazbu umjerene glasnoće kako bi djeca mogla spontano izvoditi svoje prve pokrete i kretnje uz glazbu. Sva djeca urednog razvoja rađaju se s određenim glazbenim predispozicijama, samo je pitanje koliko će se te sposobnosti razvijati. Djeca od samog početka počinju reagirati na podražaje zvukova. </a:t>
            </a:r>
          </a:p>
        </p:txBody>
      </p:sp>
    </p:spTree>
    <p:extLst>
      <p:ext uri="{BB962C8B-B14F-4D97-AF65-F5344CB8AC3E}">
        <p14:creationId xmlns:p14="http://schemas.microsoft.com/office/powerpoint/2010/main" val="10064606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37F3FDE-BE58-49AF-A523-D11F89D23979}"/>
              </a:ext>
            </a:extLst>
          </p:cNvPr>
          <p:cNvSpPr>
            <a:spLocks noGrp="1"/>
          </p:cNvSpPr>
          <p:nvPr>
            <p:ph type="title"/>
          </p:nvPr>
        </p:nvSpPr>
        <p:spPr>
          <a:xfrm>
            <a:off x="677334" y="4800600"/>
            <a:ext cx="5369505" cy="1216742"/>
          </a:xfrm>
        </p:spPr>
        <p:txBody>
          <a:bodyPr>
            <a:normAutofit/>
          </a:bodyPr>
          <a:lstStyle/>
          <a:p>
            <a:r>
              <a:rPr lang="hr-HR" sz="3200" b="1" u="sng" dirty="0"/>
              <a:t>VAŽNOST POKRETA I PLESA </a:t>
            </a:r>
            <a:br>
              <a:rPr lang="hr-HR" sz="3200" b="1" u="sng" dirty="0"/>
            </a:br>
            <a:r>
              <a:rPr lang="hr-HR" sz="3200" b="1" u="sng" dirty="0"/>
              <a:t>KOD DJECE ŠKOLSKE DOBI</a:t>
            </a:r>
            <a:endParaRPr lang="hr-HR" sz="3200" dirty="0"/>
          </a:p>
        </p:txBody>
      </p:sp>
      <p:sp>
        <p:nvSpPr>
          <p:cNvPr id="3" name="Rezervirano mjesto sadržaja 2">
            <a:extLst>
              <a:ext uri="{FF2B5EF4-FFF2-40B4-BE49-F238E27FC236}">
                <a16:creationId xmlns:a16="http://schemas.microsoft.com/office/drawing/2014/main" id="{86153F91-FFF9-4EE3-B0EB-34E164AED1D4}"/>
              </a:ext>
            </a:extLst>
          </p:cNvPr>
          <p:cNvSpPr>
            <a:spLocks noGrp="1"/>
          </p:cNvSpPr>
          <p:nvPr>
            <p:ph type="body" sz="half" idx="2"/>
          </p:nvPr>
        </p:nvSpPr>
        <p:spPr>
          <a:xfrm>
            <a:off x="6341806" y="619126"/>
            <a:ext cx="5132439" cy="5811171"/>
          </a:xfrm>
        </p:spPr>
        <p:txBody>
          <a:bodyPr>
            <a:normAutofit fontScale="92500" lnSpcReduction="10000"/>
          </a:bodyPr>
          <a:lstStyle/>
          <a:p>
            <a:r>
              <a:rPr lang="hr-HR" sz="1700" dirty="0"/>
              <a:t>Starc i sur. (2004) smatraju kako su osnovne motoričke sposobnosti ravnoteža, koordinacija, snaga, brzina, gipkost, preciznost i izdržljivost te navode kako one određuju kakvi će biti pokreti i kretanje djeteta. Potičući dijete na pokret i tjelesnu aktivnost, utječemo na razvoj gotovo svih navedenih motoričkih sposobnosti. Kod djece određene motoričke sposobnosti u pojedinom razdoblju razvijaju se više od ostalih, pa tako razvoj motorike do druge godine ovisi o neurološkom </a:t>
            </a:r>
            <a:r>
              <a:rPr lang="hr-HR" sz="1700" dirty="0" err="1"/>
              <a:t>sazrijevanju,a</a:t>
            </a:r>
            <a:r>
              <a:rPr lang="hr-HR" sz="1700" dirty="0"/>
              <a:t> tek poslije je pod utjecajem okoline (</a:t>
            </a:r>
            <a:r>
              <a:rPr lang="hr-HR" sz="1700" dirty="0" err="1"/>
              <a:t>Starc</a:t>
            </a:r>
            <a:r>
              <a:rPr lang="hr-HR" sz="1700" dirty="0"/>
              <a:t> i sur, 2004). Kao i glazbene sposobnosti, motoričke su također određene nasljednim čimbenicima, te ovise o okruženju i uvjetima u kojima dijete raste. Ples je najprirodnije sredstvo izražavanja i komunikacije koji potiče na ritmično pokretanje tijela, te čovjeku omogućuje da prikaže svoj unutarnji svijet.</a:t>
            </a:r>
          </a:p>
          <a:p>
            <a:r>
              <a:rPr lang="hr-HR" sz="1700" dirty="0"/>
              <a:t>Djeca koja se bave tjelesnim aktivnostima imaju objektivniju sliku o sebi, te se bolje odupiru izloženosti stresu i anksioznosti. </a:t>
            </a:r>
            <a:r>
              <a:rPr lang="hr-HR" sz="1700" dirty="0" err="1"/>
              <a:t>Gojmerac</a:t>
            </a:r>
            <a:r>
              <a:rPr lang="hr-HR" sz="1700" dirty="0"/>
              <a:t> (2014) navodi kako je uz plesne i pokretne igre nužan i prikladan odabir glazbe koji treba biti primjeren i odgovarati dječjoj dobi.    </a:t>
            </a:r>
          </a:p>
          <a:p>
            <a:pPr marL="0" indent="0">
              <a:buNone/>
            </a:pPr>
            <a:endParaRPr lang="hr-HR" dirty="0"/>
          </a:p>
          <a:p>
            <a:endParaRPr lang="hr-H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713" y="619126"/>
            <a:ext cx="4950152" cy="3561694"/>
          </a:xfrm>
          <a:prstGeom prst="rect">
            <a:avLst/>
          </a:prstGeom>
        </p:spPr>
      </p:pic>
      <p:sp>
        <p:nvSpPr>
          <p:cNvPr id="7" name="TekstniOkvir 6">
            <a:extLst>
              <a:ext uri="{FF2B5EF4-FFF2-40B4-BE49-F238E27FC236}">
                <a16:creationId xmlns:a16="http://schemas.microsoft.com/office/drawing/2014/main" id="{47F5FE4D-FA8E-4FCF-9DEB-8A806CD32A41}"/>
              </a:ext>
            </a:extLst>
          </p:cNvPr>
          <p:cNvSpPr txBox="1"/>
          <p:nvPr/>
        </p:nvSpPr>
        <p:spPr>
          <a:xfrm>
            <a:off x="3051464" y="2558764"/>
            <a:ext cx="6102926" cy="1754326"/>
          </a:xfrm>
          <a:prstGeom prst="rect">
            <a:avLst/>
          </a:prstGeom>
          <a:noFill/>
        </p:spPr>
        <p:txBody>
          <a:bodyPr wrap="square">
            <a:spAutoFit/>
          </a:bodyPr>
          <a:lstStyle/>
          <a:p>
            <a:pPr lvl="0"/>
            <a:r>
              <a:rPr lang="hr-HR" sz="1800" dirty="0"/>
              <a:t>Edukacije, razmjena iskustava i suradnja na međužupanijskom nivou –</a:t>
            </a:r>
          </a:p>
          <a:p>
            <a:pPr marL="0" lvl="0" indent="0">
              <a:buNone/>
            </a:pPr>
            <a:r>
              <a:rPr lang="hr-HR" sz="1800" dirty="0"/>
              <a:t> učenici učenicima</a:t>
            </a:r>
            <a:endParaRPr lang="en-US" sz="1800" dirty="0"/>
          </a:p>
          <a:p>
            <a:pPr lvl="0"/>
            <a:r>
              <a:rPr lang="hr-HR" sz="1800" dirty="0"/>
              <a:t>Uključivanje u rad učenika s teškoćama</a:t>
            </a:r>
            <a:endParaRPr lang="en-US" sz="1800" dirty="0"/>
          </a:p>
          <a:p>
            <a:pPr lvl="0"/>
            <a:r>
              <a:rPr lang="hr-HR" sz="1800" dirty="0"/>
              <a:t>Suradnja (međužupanijska) RH</a:t>
            </a:r>
            <a:endParaRPr lang="en-US" sz="1800" dirty="0"/>
          </a:p>
          <a:p>
            <a:pPr lvl="0"/>
            <a:r>
              <a:rPr lang="hr-HR" sz="1800" dirty="0"/>
              <a:t>Moguća (međunarodna) suradnja</a:t>
            </a:r>
            <a:endParaRPr lang="en-US" sz="1800" dirty="0"/>
          </a:p>
        </p:txBody>
      </p:sp>
    </p:spTree>
    <p:extLst>
      <p:ext uri="{BB962C8B-B14F-4D97-AF65-F5344CB8AC3E}">
        <p14:creationId xmlns:p14="http://schemas.microsoft.com/office/powerpoint/2010/main" val="35949414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9136FBC-6EF4-49E9-A53A-853A57733601}"/>
              </a:ext>
            </a:extLst>
          </p:cNvPr>
          <p:cNvSpPr>
            <a:spLocks noGrp="1"/>
          </p:cNvSpPr>
          <p:nvPr>
            <p:ph type="title"/>
          </p:nvPr>
        </p:nvSpPr>
        <p:spPr>
          <a:xfrm>
            <a:off x="677334" y="235527"/>
            <a:ext cx="8596667" cy="2244437"/>
          </a:xfrm>
        </p:spPr>
        <p:txBody>
          <a:bodyPr>
            <a:noAutofit/>
          </a:bodyPr>
          <a:lstStyle/>
          <a:p>
            <a:r>
              <a:rPr lang="hr-HR" sz="3200" dirty="0"/>
              <a:t>OVAJ PROJEKT JE U PERMANENTNOM TRAJANJU, STVARANJU, NADOGRADNJI i NADOPUNJAVANJU U SURADNJI I DOGOVORU</a:t>
            </a:r>
          </a:p>
        </p:txBody>
      </p:sp>
      <p:sp>
        <p:nvSpPr>
          <p:cNvPr id="4" name="Rezervirano mjesto teksta 3">
            <a:extLst>
              <a:ext uri="{FF2B5EF4-FFF2-40B4-BE49-F238E27FC236}">
                <a16:creationId xmlns:a16="http://schemas.microsoft.com/office/drawing/2014/main" id="{9ABD5EE9-B033-412A-BE5F-69323F1A9F02}"/>
              </a:ext>
            </a:extLst>
          </p:cNvPr>
          <p:cNvSpPr>
            <a:spLocks noGrp="1"/>
          </p:cNvSpPr>
          <p:nvPr>
            <p:ph type="body" sz="half" idx="2"/>
          </p:nvPr>
        </p:nvSpPr>
        <p:spPr>
          <a:xfrm>
            <a:off x="3740728" y="5348979"/>
            <a:ext cx="4059382" cy="674024"/>
          </a:xfrm>
        </p:spPr>
        <p:txBody>
          <a:bodyPr>
            <a:noAutofit/>
          </a:bodyPr>
          <a:lstStyle/>
          <a:p>
            <a:r>
              <a:rPr lang="hr-HR" sz="4000"/>
              <a:t>DOBRO DOŠLI </a:t>
            </a:r>
            <a:r>
              <a:rPr lang="hr-HR" sz="4000" dirty="0"/>
              <a:t>…</a:t>
            </a:r>
          </a:p>
        </p:txBody>
      </p:sp>
      <p:pic>
        <p:nvPicPr>
          <p:cNvPr id="1028" name="Picture 4" descr="Music Education: Teaching Children to Love Music - SoundGirls.org">
            <a:extLst>
              <a:ext uri="{FF2B5EF4-FFF2-40B4-BE49-F238E27FC236}">
                <a16:creationId xmlns:a16="http://schemas.microsoft.com/office/drawing/2014/main" id="{46610BB6-F87C-49AF-A331-876AB9263B0C}"/>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2796" b="22796"/>
          <a:stretch>
            <a:fillRect/>
          </a:stretch>
        </p:blipFill>
        <p:spPr bwMode="auto">
          <a:xfrm>
            <a:off x="1473200" y="2798763"/>
            <a:ext cx="8645525" cy="256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179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73DB813-ACF7-4759-81B9-0FADCAD50C97}"/>
              </a:ext>
            </a:extLst>
          </p:cNvPr>
          <p:cNvSpPr>
            <a:spLocks noGrp="1"/>
          </p:cNvSpPr>
          <p:nvPr>
            <p:ph type="title"/>
          </p:nvPr>
        </p:nvSpPr>
        <p:spPr/>
        <p:txBody>
          <a:bodyPr>
            <a:normAutofit/>
          </a:bodyPr>
          <a:lstStyle/>
          <a:p>
            <a:r>
              <a:rPr lang="hr-HR" dirty="0"/>
              <a:t>KORDINATORI PERMANENTNOG MEĐUŽUPANIJSKOG PROJEKTA :</a:t>
            </a:r>
          </a:p>
        </p:txBody>
      </p:sp>
      <p:sp>
        <p:nvSpPr>
          <p:cNvPr id="3" name="Rezervirano mjesto sadržaja 2">
            <a:extLst>
              <a:ext uri="{FF2B5EF4-FFF2-40B4-BE49-F238E27FC236}">
                <a16:creationId xmlns:a16="http://schemas.microsoft.com/office/drawing/2014/main" id="{9B74EB7C-636E-460A-9C03-B67E1D341428}"/>
              </a:ext>
            </a:extLst>
          </p:cNvPr>
          <p:cNvSpPr>
            <a:spLocks noGrp="1"/>
          </p:cNvSpPr>
          <p:nvPr>
            <p:ph idx="1"/>
          </p:nvPr>
        </p:nvSpPr>
        <p:spPr/>
        <p:txBody>
          <a:bodyPr/>
          <a:lstStyle/>
          <a:p>
            <a:r>
              <a:rPr lang="hr-HR" dirty="0"/>
              <a:t>Darija </a:t>
            </a:r>
            <a:r>
              <a:rPr lang="hr-HR" dirty="0" err="1"/>
              <a:t>Kivač</a:t>
            </a:r>
            <a:r>
              <a:rPr lang="hr-HR" dirty="0"/>
              <a:t>, prof. mentor koordinator SŠ Koprivničko-križevačke županije</a:t>
            </a:r>
          </a:p>
          <a:p>
            <a:r>
              <a:rPr lang="hr-HR" dirty="0"/>
              <a:t>Mihael </a:t>
            </a:r>
            <a:r>
              <a:rPr lang="hr-HR" dirty="0" err="1"/>
              <a:t>Kivač</a:t>
            </a:r>
            <a:r>
              <a:rPr lang="hr-HR" dirty="0"/>
              <a:t>, prof. koordinator za organizaciju i pohranu digitalnih sadržaja </a:t>
            </a:r>
            <a:r>
              <a:rPr lang="hr-HR" dirty="0" err="1"/>
              <a:t>međužužupanijskog</a:t>
            </a:r>
            <a:r>
              <a:rPr lang="hr-HR" dirty="0"/>
              <a:t> projekta</a:t>
            </a:r>
          </a:p>
          <a:p>
            <a:r>
              <a:rPr lang="hr-HR" dirty="0"/>
              <a:t>Sandra </a:t>
            </a:r>
            <a:r>
              <a:rPr lang="hr-HR" dirty="0" err="1"/>
              <a:t>Poštić</a:t>
            </a:r>
            <a:r>
              <a:rPr lang="hr-HR" dirty="0"/>
              <a:t>, prof. savjetnik koordinator OŠ Koprivničko-križevačke županije</a:t>
            </a:r>
          </a:p>
          <a:p>
            <a:r>
              <a:rPr lang="hr-HR" dirty="0"/>
              <a:t>Martina </a:t>
            </a:r>
            <a:r>
              <a:rPr lang="hr-HR" dirty="0" err="1"/>
              <a:t>Krajnović</a:t>
            </a:r>
            <a:r>
              <a:rPr lang="hr-HR" dirty="0"/>
              <a:t>, prof. savjetnik koordinator SŠ Grad Zagreb</a:t>
            </a:r>
          </a:p>
          <a:p>
            <a:r>
              <a:rPr lang="hr-HR" dirty="0"/>
              <a:t>Želimir Sušić, prof. savjetnik koordinator Osječko-baranjske županije</a:t>
            </a:r>
          </a:p>
          <a:p>
            <a:r>
              <a:rPr lang="hr-HR" dirty="0"/>
              <a:t>Tihomir </a:t>
            </a:r>
            <a:r>
              <a:rPr lang="hr-HR" dirty="0" err="1"/>
              <a:t>Hojsak</a:t>
            </a:r>
            <a:r>
              <a:rPr lang="hr-HR" dirty="0"/>
              <a:t>, prof. mentor koordinator OŠ BPROVJE</a:t>
            </a:r>
          </a:p>
          <a:p>
            <a:r>
              <a:rPr lang="hr-HR" dirty="0"/>
              <a:t>Snježana Stojaković, prof. koordinator OŠ ZAPRUĐE</a:t>
            </a:r>
          </a:p>
        </p:txBody>
      </p:sp>
    </p:spTree>
    <p:extLst>
      <p:ext uri="{BB962C8B-B14F-4D97-AF65-F5344CB8AC3E}">
        <p14:creationId xmlns:p14="http://schemas.microsoft.com/office/powerpoint/2010/main" val="3916601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F97926-A0F0-49AD-8A60-CCE5CC7F781D}"/>
              </a:ext>
            </a:extLst>
          </p:cNvPr>
          <p:cNvSpPr>
            <a:spLocks noGrp="1"/>
          </p:cNvSpPr>
          <p:nvPr>
            <p:ph type="title"/>
          </p:nvPr>
        </p:nvSpPr>
        <p:spPr/>
        <p:txBody>
          <a:bodyPr>
            <a:normAutofit/>
          </a:bodyPr>
          <a:lstStyle/>
          <a:p>
            <a:r>
              <a:rPr lang="hr-HR" dirty="0"/>
              <a:t>KORDINATORI PERMANENTNOG MEĐUŽUPANIJSKOG PROJEKTA</a:t>
            </a:r>
          </a:p>
        </p:txBody>
      </p:sp>
      <p:sp>
        <p:nvSpPr>
          <p:cNvPr id="3" name="Rezervirano mjesto sadržaja 2">
            <a:extLst>
              <a:ext uri="{FF2B5EF4-FFF2-40B4-BE49-F238E27FC236}">
                <a16:creationId xmlns:a16="http://schemas.microsoft.com/office/drawing/2014/main" id="{E2D2D890-AC20-47A4-8645-4B1EFBC68D0B}"/>
              </a:ext>
            </a:extLst>
          </p:cNvPr>
          <p:cNvSpPr>
            <a:spLocks noGrp="1"/>
          </p:cNvSpPr>
          <p:nvPr>
            <p:ph idx="1"/>
          </p:nvPr>
        </p:nvSpPr>
        <p:spPr/>
        <p:txBody>
          <a:bodyPr/>
          <a:lstStyle/>
          <a:p>
            <a:r>
              <a:rPr lang="hr-HR" dirty="0"/>
              <a:t>Valentina Pavlaković </a:t>
            </a:r>
            <a:r>
              <a:rPr lang="hr-HR" dirty="0" err="1"/>
              <a:t>Krajcer</a:t>
            </a:r>
            <a:r>
              <a:rPr lang="hr-HR" dirty="0"/>
              <a:t>, prof. koordinator OŠ Karlovačka županija</a:t>
            </a:r>
          </a:p>
          <a:p>
            <a:r>
              <a:rPr lang="hr-HR" dirty="0"/>
              <a:t>Ivana </a:t>
            </a:r>
            <a:r>
              <a:rPr lang="hr-HR" dirty="0" err="1"/>
              <a:t>Petravić</a:t>
            </a:r>
            <a:r>
              <a:rPr lang="hr-HR" dirty="0"/>
              <a:t>, </a:t>
            </a:r>
            <a:r>
              <a:rPr lang="hr-HR" dirty="0" err="1"/>
              <a:t>mag.muzikologije</a:t>
            </a:r>
            <a:r>
              <a:rPr lang="hr-HR" dirty="0"/>
              <a:t> koordinator SŠ Zagrebačka županija</a:t>
            </a:r>
          </a:p>
          <a:p>
            <a:r>
              <a:rPr lang="hr-HR" dirty="0"/>
              <a:t>Ivana </a:t>
            </a:r>
            <a:r>
              <a:rPr lang="hr-HR" dirty="0" err="1"/>
              <a:t>Tomašković</a:t>
            </a:r>
            <a:r>
              <a:rPr lang="hr-HR" dirty="0"/>
              <a:t>, prof. mentor koordinator OŠ Krapinsko-zagorske županije, Međimurske županije</a:t>
            </a:r>
          </a:p>
          <a:p>
            <a:endParaRPr lang="hr-HR" dirty="0"/>
          </a:p>
        </p:txBody>
      </p:sp>
    </p:spTree>
    <p:extLst>
      <p:ext uri="{BB962C8B-B14F-4D97-AF65-F5344CB8AC3E}">
        <p14:creationId xmlns:p14="http://schemas.microsoft.com/office/powerpoint/2010/main" val="1616789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569421">
            <a:off x="2325666" y="30480"/>
            <a:ext cx="9081313" cy="4984080"/>
          </a:xfrm>
          <a:prstGeom prst="rect">
            <a:avLst/>
          </a:prstGeom>
        </p:spPr>
      </p:pic>
      <p:sp>
        <p:nvSpPr>
          <p:cNvPr id="2" name="Naslov 1">
            <a:extLst>
              <a:ext uri="{FF2B5EF4-FFF2-40B4-BE49-F238E27FC236}">
                <a16:creationId xmlns:a16="http://schemas.microsoft.com/office/drawing/2014/main" id="{AE565777-36BA-4F5F-923D-4096CE1FB94E}"/>
              </a:ext>
            </a:extLst>
          </p:cNvPr>
          <p:cNvSpPr>
            <a:spLocks noGrp="1"/>
          </p:cNvSpPr>
          <p:nvPr>
            <p:ph type="title"/>
          </p:nvPr>
        </p:nvSpPr>
        <p:spPr/>
        <p:txBody>
          <a:bodyPr/>
          <a:lstStyle/>
          <a:p>
            <a:r>
              <a:rPr lang="hr-HR" b="1" u="sng" dirty="0"/>
              <a:t>UVOD </a:t>
            </a:r>
            <a:endParaRPr lang="hr-HR" dirty="0"/>
          </a:p>
        </p:txBody>
      </p:sp>
      <p:sp>
        <p:nvSpPr>
          <p:cNvPr id="3" name="Rezervirano mjesto sadržaja 2">
            <a:extLst>
              <a:ext uri="{FF2B5EF4-FFF2-40B4-BE49-F238E27FC236}">
                <a16:creationId xmlns:a16="http://schemas.microsoft.com/office/drawing/2014/main" id="{2DC1FB25-2267-45FB-A8BC-BF974DA55C0B}"/>
              </a:ext>
            </a:extLst>
          </p:cNvPr>
          <p:cNvSpPr>
            <a:spLocks noGrp="1"/>
          </p:cNvSpPr>
          <p:nvPr>
            <p:ph sz="half" idx="1"/>
          </p:nvPr>
        </p:nvSpPr>
        <p:spPr>
          <a:xfrm>
            <a:off x="677334" y="2119744"/>
            <a:ext cx="5723466" cy="4073237"/>
          </a:xfrm>
        </p:spPr>
        <p:txBody>
          <a:bodyPr>
            <a:noAutofit/>
          </a:bodyPr>
          <a:lstStyle/>
          <a:p>
            <a:r>
              <a:rPr lang="hr-HR" sz="2000" b="1" dirty="0"/>
              <a:t>Živimo u svijetu u kojem raste potreba za unapređenjem metoda rada s djecom/učenicima s teškoćama u razvoju. Ključan i neizostavan element u radu s djecom/učenicima s teškoćama je glazba, odnosno njezina uloga i utjecaj. U današnje vrijeme djeca, mladi, ali i odrasli ljudi veliki dio dana provode sjedeći. Potrebno je poduzeti konkretne aktivnosti, koje podrazumijevaju poticanje i provođenje što više aktivnosti koje uključuju djetetovo kretanje u školama tj. Odgojno obrazovnim ustanovama. </a:t>
            </a:r>
          </a:p>
        </p:txBody>
      </p:sp>
      <p:pic>
        <p:nvPicPr>
          <p:cNvPr id="7" name="Slika 17">
            <a:extLst>
              <a:ext uri="{FF2B5EF4-FFF2-40B4-BE49-F238E27FC236}">
                <a16:creationId xmlns:a16="http://schemas.microsoft.com/office/drawing/2014/main" id="{EAD1E4DF-A63D-423B-8036-154E99B0D9B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23163" y="2871172"/>
            <a:ext cx="2897187" cy="1720204"/>
          </a:xfrm>
          <a:prstGeom prst="rect">
            <a:avLst/>
          </a:prstGeom>
        </p:spPr>
      </p:pic>
    </p:spTree>
    <p:extLst>
      <p:ext uri="{BB962C8B-B14F-4D97-AF65-F5344CB8AC3E}">
        <p14:creationId xmlns:p14="http://schemas.microsoft.com/office/powerpoint/2010/main" val="31526357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569421">
            <a:off x="2325666" y="9698"/>
            <a:ext cx="9081313" cy="4984080"/>
          </a:xfrm>
          <a:prstGeom prst="rect">
            <a:avLst/>
          </a:prstGeom>
        </p:spPr>
      </p:pic>
      <p:sp>
        <p:nvSpPr>
          <p:cNvPr id="2" name="Naslov 1">
            <a:extLst>
              <a:ext uri="{FF2B5EF4-FFF2-40B4-BE49-F238E27FC236}">
                <a16:creationId xmlns:a16="http://schemas.microsoft.com/office/drawing/2014/main" id="{AE565777-36BA-4F5F-923D-4096CE1FB94E}"/>
              </a:ext>
            </a:extLst>
          </p:cNvPr>
          <p:cNvSpPr>
            <a:spLocks noGrp="1"/>
          </p:cNvSpPr>
          <p:nvPr>
            <p:ph type="title"/>
          </p:nvPr>
        </p:nvSpPr>
        <p:spPr/>
        <p:txBody>
          <a:bodyPr/>
          <a:lstStyle/>
          <a:p>
            <a:r>
              <a:rPr lang="hr-HR" b="1" u="sng" dirty="0"/>
              <a:t>POTICAJ NA GLAZBENO-PLESNE AKTIVNOSTI I STVARALAŠTVO...</a:t>
            </a:r>
            <a:endParaRPr lang="hr-HR" dirty="0"/>
          </a:p>
        </p:txBody>
      </p:sp>
      <p:sp>
        <p:nvSpPr>
          <p:cNvPr id="3" name="Rezervirano mjesto sadržaja 2">
            <a:extLst>
              <a:ext uri="{FF2B5EF4-FFF2-40B4-BE49-F238E27FC236}">
                <a16:creationId xmlns:a16="http://schemas.microsoft.com/office/drawing/2014/main" id="{2DC1FB25-2267-45FB-A8BC-BF974DA55C0B}"/>
              </a:ext>
            </a:extLst>
          </p:cNvPr>
          <p:cNvSpPr>
            <a:spLocks noGrp="1"/>
          </p:cNvSpPr>
          <p:nvPr>
            <p:ph sz="half" idx="1"/>
          </p:nvPr>
        </p:nvSpPr>
        <p:spPr>
          <a:xfrm>
            <a:off x="677334" y="2182091"/>
            <a:ext cx="5723466" cy="3859270"/>
          </a:xfrm>
        </p:spPr>
        <p:txBody>
          <a:bodyPr>
            <a:normAutofit lnSpcReduction="10000"/>
          </a:bodyPr>
          <a:lstStyle/>
          <a:p>
            <a:r>
              <a:rPr lang="hr-HR" sz="2000" dirty="0"/>
              <a:t> Djecu školske dobi i mlade potrebno  je redovno poticati na glazbeno stvaralaštvo, glazbene aktivnosti,  pokret i vlastito izražavanje kako bi se doprinijelo ravnoteži njihovog cjelovitog razvoja. </a:t>
            </a:r>
          </a:p>
          <a:p>
            <a:r>
              <a:rPr lang="hr-HR" sz="2000" dirty="0"/>
              <a:t>Spontani pokret i ples uz glazbu, najbolji su pokazatelji djetetovog doživljaja glazbe. Najčešći trenutni pokazatelj prihvaćanja glazbe je dječji pokret. Glazba, kao i pokret utječe na cjelokupan razvoj svakog djeteta, te je koristan način učenja, usavršavanja, razvijanja osobnosti i razvoja kreativnosti (Miočić, 2012). </a:t>
            </a:r>
          </a:p>
          <a:p>
            <a:endParaRPr lang="hr-HR" sz="2000" dirty="0"/>
          </a:p>
        </p:txBody>
      </p:sp>
      <p:sp>
        <p:nvSpPr>
          <p:cNvPr id="4" name="Rezervirano mjesto sadržaja 3">
            <a:extLst>
              <a:ext uri="{FF2B5EF4-FFF2-40B4-BE49-F238E27FC236}">
                <a16:creationId xmlns:a16="http://schemas.microsoft.com/office/drawing/2014/main" id="{B35EC79B-A333-4C3F-A075-DDE3B9733395}"/>
              </a:ext>
            </a:extLst>
          </p:cNvPr>
          <p:cNvSpPr>
            <a:spLocks noGrp="1"/>
          </p:cNvSpPr>
          <p:nvPr>
            <p:ph sz="half" idx="2"/>
          </p:nvPr>
        </p:nvSpPr>
        <p:spPr>
          <a:xfrm>
            <a:off x="5779155" y="1352548"/>
            <a:ext cx="4184034" cy="4688813"/>
          </a:xfrm>
        </p:spPr>
        <p:txBody>
          <a:bodyPr>
            <a:normAutofit lnSpcReduction="10000"/>
          </a:bodyPr>
          <a:lstStyle/>
          <a:p>
            <a:pPr marL="0" indent="0">
              <a:buNone/>
            </a:pPr>
            <a:endParaRPr lang="hr-HR" dirty="0"/>
          </a:p>
          <a:p>
            <a:endParaRPr lang="hr-HR" dirty="0"/>
          </a:p>
        </p:txBody>
      </p:sp>
      <p:pic>
        <p:nvPicPr>
          <p:cNvPr id="18" name="Slika 17">
            <a:extLst>
              <a:ext uri="{FF2B5EF4-FFF2-40B4-BE49-F238E27FC236}">
                <a16:creationId xmlns:a16="http://schemas.microsoft.com/office/drawing/2014/main" id="{EAD1E4DF-A63D-423B-8036-154E99B0D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3636" y="1930400"/>
            <a:ext cx="3300114" cy="2678935"/>
          </a:xfrm>
          <a:prstGeom prst="rect">
            <a:avLst/>
          </a:prstGeom>
        </p:spPr>
      </p:pic>
    </p:spTree>
    <p:extLst>
      <p:ext uri="{BB962C8B-B14F-4D97-AF65-F5344CB8AC3E}">
        <p14:creationId xmlns:p14="http://schemas.microsoft.com/office/powerpoint/2010/main" val="11740676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nodePh="1">
                                  <p:stCondLst>
                                    <p:cond delay="0"/>
                                  </p:stCondLst>
                                  <p:endCondLst>
                                    <p:cond evt="begin" delay="0">
                                      <p:tn val="20"/>
                                    </p:cond>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133C8FE-5094-4EC7-B760-221DF96DF5C5}"/>
              </a:ext>
            </a:extLst>
          </p:cNvPr>
          <p:cNvSpPr>
            <a:spLocks noGrp="1"/>
          </p:cNvSpPr>
          <p:nvPr>
            <p:ph type="title"/>
          </p:nvPr>
        </p:nvSpPr>
        <p:spPr/>
        <p:txBody>
          <a:bodyPr>
            <a:normAutofit fontScale="90000"/>
          </a:bodyPr>
          <a:lstStyle/>
          <a:p>
            <a:r>
              <a:rPr lang="hr-HR" b="1" u="sng" dirty="0"/>
              <a:t>TEMA  PROJEKTA u funkciji poticaja i razvoja sposobnosti u glazbenim, stvaralačkim, glazbeno-plesnim aktivnostima djece i mladih</a:t>
            </a:r>
            <a:r>
              <a:rPr lang="hr-HR" dirty="0"/>
              <a:t> </a:t>
            </a:r>
          </a:p>
        </p:txBody>
      </p:sp>
      <p:sp>
        <p:nvSpPr>
          <p:cNvPr id="3" name="Rezervirano mjesto sadržaja 2">
            <a:extLst>
              <a:ext uri="{FF2B5EF4-FFF2-40B4-BE49-F238E27FC236}">
                <a16:creationId xmlns:a16="http://schemas.microsoft.com/office/drawing/2014/main" id="{453D3807-484E-4437-A2E1-0D7A0E8DDD5E}"/>
              </a:ext>
            </a:extLst>
          </p:cNvPr>
          <p:cNvSpPr>
            <a:spLocks noGrp="1"/>
          </p:cNvSpPr>
          <p:nvPr>
            <p:ph idx="1"/>
          </p:nvPr>
        </p:nvSpPr>
        <p:spPr>
          <a:xfrm>
            <a:off x="677334" y="3054927"/>
            <a:ext cx="8596668" cy="3158837"/>
          </a:xfrm>
        </p:spPr>
        <p:txBody>
          <a:bodyPr/>
          <a:lstStyle/>
          <a:p>
            <a:r>
              <a:rPr lang="hr-HR" sz="2000" dirty="0"/>
              <a:t>Svako dijete ima pravo učiti na način koji mu najviše odgovara i biti uključeno u nastavni proces kao i svi ostali učenici.</a:t>
            </a:r>
          </a:p>
          <a:p>
            <a:r>
              <a:rPr lang="hr-HR" sz="2000" dirty="0"/>
              <a:t>Projekt „Pjevaj, sviraj, pleši...”2020/2021 </a:t>
            </a:r>
          </a:p>
          <a:p>
            <a:pPr marL="0" indent="0">
              <a:buNone/>
            </a:pPr>
            <a:r>
              <a:rPr lang="hr-HR" sz="2000" dirty="0"/>
              <a:t> –poticaj na glazbeno-plesne aktivnosti djece i mladih, razvoj pjevačkih, sviračkih, stvaralačkih glazbenih i plesnih sposobnosti,  ritma i motorike  pri čemu je stavljen je naglasak na uključivanje u rad djece s poteškoćama u razvoju, gdje se vodimo osnovnom porukom naše poznate glazbene pedagoginje Elly Bašić: „</a:t>
            </a:r>
            <a:r>
              <a:rPr lang="hr-HR" sz="2000" i="1" dirty="0"/>
              <a:t>Ne neko dijete, nego svako dijete ima pravo na glazbenu kulturu</a:t>
            </a:r>
            <a:r>
              <a:rPr lang="hr-HR" sz="2000" dirty="0"/>
              <a:t>”.</a:t>
            </a:r>
          </a:p>
          <a:p>
            <a:endParaRPr lang="hr-HR" dirty="0"/>
          </a:p>
        </p:txBody>
      </p:sp>
      <p:sp>
        <p:nvSpPr>
          <p:cNvPr id="5" name="AutoShape 4" descr="Music Teacher Software, Free for Teachers: Easily Manage Stude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Music Teacher Software, Free for Teachers: Easily Manage Students"/>
          <p:cNvSpPr>
            <a:spLocks noChangeAspect="1" noChangeArrowheads="1"/>
          </p:cNvSpPr>
          <p:nvPr/>
        </p:nvSpPr>
        <p:spPr bwMode="auto">
          <a:xfrm>
            <a:off x="307975" y="160337"/>
            <a:ext cx="15240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564807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366E9E4-4A34-4957-A790-7F59312DA193}"/>
              </a:ext>
            </a:extLst>
          </p:cNvPr>
          <p:cNvSpPr>
            <a:spLocks noGrp="1"/>
          </p:cNvSpPr>
          <p:nvPr>
            <p:ph type="title"/>
          </p:nvPr>
        </p:nvSpPr>
        <p:spPr>
          <a:xfrm>
            <a:off x="677334" y="609599"/>
            <a:ext cx="8596668" cy="1550989"/>
          </a:xfrm>
        </p:spPr>
        <p:txBody>
          <a:bodyPr>
            <a:normAutofit fontScale="90000"/>
          </a:bodyPr>
          <a:lstStyle/>
          <a:p>
            <a:r>
              <a:rPr lang="hr-HR" dirty="0"/>
              <a:t> </a:t>
            </a:r>
            <a:br>
              <a:rPr lang="hr-HR" dirty="0"/>
            </a:br>
            <a:r>
              <a:rPr lang="hr-HR" b="1" u="sng" dirty="0"/>
              <a:t>POTICAJ I UKLJUČIVANJE U RAD DJECE S TEŠKOĆAMA </a:t>
            </a:r>
            <a:br>
              <a:rPr lang="hr-HR" dirty="0"/>
            </a:br>
            <a:endParaRPr lang="hr-HR" dirty="0"/>
          </a:p>
        </p:txBody>
      </p:sp>
      <p:sp>
        <p:nvSpPr>
          <p:cNvPr id="3" name="Rezervirano mjesto sadržaja 2">
            <a:extLst>
              <a:ext uri="{FF2B5EF4-FFF2-40B4-BE49-F238E27FC236}">
                <a16:creationId xmlns:a16="http://schemas.microsoft.com/office/drawing/2014/main" id="{027CC473-CED0-4643-B21B-2AF718D88741}"/>
              </a:ext>
            </a:extLst>
          </p:cNvPr>
          <p:cNvSpPr>
            <a:spLocks noGrp="1"/>
          </p:cNvSpPr>
          <p:nvPr>
            <p:ph idx="1"/>
          </p:nvPr>
        </p:nvSpPr>
        <p:spPr>
          <a:xfrm>
            <a:off x="677334" y="2660073"/>
            <a:ext cx="8596668" cy="3381289"/>
          </a:xfrm>
        </p:spPr>
        <p:txBody>
          <a:bodyPr>
            <a:normAutofit/>
          </a:bodyPr>
          <a:lstStyle/>
          <a:p>
            <a:r>
              <a:rPr lang="hr-HR" dirty="0"/>
              <a:t>U redovitom nastavnom procesu nalaze se učenici različitih mogućnosti,  sposobnosti, aktivnosti i navika kao i učenici s teškoćama u razvoju</a:t>
            </a:r>
          </a:p>
          <a:p>
            <a:r>
              <a:rPr lang="hr-HR" dirty="0"/>
              <a:t> najčešće dolazi do nesklada između njihovih razvojnih sposobnosti te sadržaja i didaktičko – metodičkih formi rada jer su one uglavnom primjerene većini prosječnih učenika.</a:t>
            </a:r>
          </a:p>
          <a:p>
            <a:r>
              <a:rPr lang="hr-HR" dirty="0"/>
              <a:t>Gotovo uvijek kod djece s teškoćama dovodi do teškoća u stjecanju znanja, te usporava razvoj njihovih potencijala i sposobnosti. Neuspjeh u učenju, uz nepovoljnu odgojnu klimu i komunikaciju u razredu može negativno djelovati na emocionalni i socijalni razvoj jer je svakome učeniku važna obrazovna uspješnost i prihvaćenost u školskom kolektivu. </a:t>
            </a:r>
          </a:p>
        </p:txBody>
      </p:sp>
      <p:pic>
        <p:nvPicPr>
          <p:cNvPr id="4" name="Picture 3"/>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439150" y="2160588"/>
            <a:ext cx="2761649" cy="3231919"/>
          </a:xfrm>
          <a:prstGeom prst="rect">
            <a:avLst/>
          </a:prstGeom>
        </p:spPr>
      </p:pic>
    </p:spTree>
    <p:extLst>
      <p:ext uri="{BB962C8B-B14F-4D97-AF65-F5344CB8AC3E}">
        <p14:creationId xmlns:p14="http://schemas.microsoft.com/office/powerpoint/2010/main" val="27061611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5E2B297B-A62A-4371-B799-8C3476A92844}"/>
              </a:ext>
            </a:extLst>
          </p:cNvPr>
          <p:cNvSpPr>
            <a:spLocks noGrp="1"/>
          </p:cNvSpPr>
          <p:nvPr>
            <p:ph idx="1"/>
          </p:nvPr>
        </p:nvSpPr>
        <p:spPr>
          <a:xfrm>
            <a:off x="1251678" y="1433945"/>
            <a:ext cx="10178322" cy="4445647"/>
          </a:xfrm>
        </p:spPr>
        <p:txBody>
          <a:bodyPr/>
          <a:lstStyle/>
          <a:p>
            <a:r>
              <a:rPr lang="hr-HR" sz="2000" dirty="0"/>
              <a:t>Ako je učenik neprihvaćen unutar razrednog kolektiva te stalno doživljava neuspjeh jer mu se postavljaju zahtjevi koje ne može zadovoljiti, niti neke  od njegovih osobnih potreba neće biti zadovoljene ( razvoj pozitivne slike o sebi, uvažavanje, druženje). </a:t>
            </a:r>
          </a:p>
          <a:p>
            <a:r>
              <a:rPr lang="hr-HR" sz="2000" dirty="0"/>
              <a:t>Ovim projektom želimo ujediniti učenike, razrede, učenike drugih škola, potaknuti na međužupanijsku suradnju i edukacije djece i mladih</a:t>
            </a:r>
          </a:p>
          <a:p>
            <a:r>
              <a:rPr lang="hr-HR" sz="2000" dirty="0"/>
              <a:t>potaknuti učenike na razmišljanje te pokazati kako učenici s teškoćama mogu i trebaju biti uključeni i sudjelovati u svim aktivnostima kao i ostali učenici.</a:t>
            </a:r>
          </a:p>
          <a:p>
            <a:endParaRPr lang="hr-HR" dirty="0"/>
          </a:p>
        </p:txBody>
      </p:sp>
      <p:pic>
        <p:nvPicPr>
          <p:cNvPr id="1026" name="Picture 2" descr="Free Png Children Dancing Clipart Png Png Image With - Dancing Kids Drawing  Transparent Png (#3459332) - Pi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5426" y="4549774"/>
            <a:ext cx="2333625"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9960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1856</TotalTime>
  <Words>2691</Words>
  <Application>Microsoft Office PowerPoint</Application>
  <PresentationFormat>Široki zaslon</PresentationFormat>
  <Paragraphs>127</Paragraphs>
  <Slides>27</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27</vt:i4>
      </vt:variant>
    </vt:vector>
  </HeadingPairs>
  <TitlesOfParts>
    <vt:vector size="31" baseType="lpstr">
      <vt:lpstr>Arial</vt:lpstr>
      <vt:lpstr>Trebuchet MS</vt:lpstr>
      <vt:lpstr>Wingdings 3</vt:lpstr>
      <vt:lpstr>Facet</vt:lpstr>
      <vt:lpstr>Pjevaj, sviraj, pleši... glazba i ples 2020./2021. </vt:lpstr>
      <vt:lpstr>VODITELJ i KORDINATORI PERMANENTNOG MEĐUŽUPANIJSKOG PROJEKTA : </vt:lpstr>
      <vt:lpstr>KORDINATORI PERMANENTNOG MEĐUŽUPANIJSKOG PROJEKTA :</vt:lpstr>
      <vt:lpstr>KORDINATORI PERMANENTNOG MEĐUŽUPANIJSKOG PROJEKTA</vt:lpstr>
      <vt:lpstr>UVOD </vt:lpstr>
      <vt:lpstr>POTICAJ NA GLAZBENO-PLESNE AKTIVNOSTI I STVARALAŠTVO...</vt:lpstr>
      <vt:lpstr>TEMA  PROJEKTA u funkciji poticaja i razvoja sposobnosti u glazbenim, stvaralačkim, glazbeno-plesnim aktivnostima djece i mladih </vt:lpstr>
      <vt:lpstr>  POTICAJ I UKLJUČIVANJE U RAD DJECE S TEŠKOĆAMA  </vt:lpstr>
      <vt:lpstr>PowerPoint prezentacija</vt:lpstr>
      <vt:lpstr>CILJ i ISHODI PROJEKTA</vt:lpstr>
      <vt:lpstr>PowerPoint prezentacija</vt:lpstr>
      <vt:lpstr>SUDIONICI U PROJEKTU i TRAJANJE</vt:lpstr>
      <vt:lpstr>PLAN I RAZRADA 1.dijela PROJEKTA </vt:lpstr>
      <vt:lpstr>PLAN I RAZRADA 1.dijela PROJEKTA </vt:lpstr>
      <vt:lpstr>PLAN, RAZRADA i CILJ 2. dijela projekta</vt:lpstr>
      <vt:lpstr>CILJ PERMANENTNOG MEĐUŽUPANIJSKOG PROJEKTA</vt:lpstr>
      <vt:lpstr>KAKO I GDJE  ĆEMO PREDSTAVITI PROJEKT ? PRAĆENJE I ISTRAŽIVANJE </vt:lpstr>
      <vt:lpstr>INTEGRACIJA UČENIKA S TEŠKOĆAMA U OBRAZOVNI SUSTAV </vt:lpstr>
      <vt:lpstr>INTEGRACIJA UČENIKA S TEŠKOĆAMA U OBRAZOVNI SUSTAV  u Hrvatskoj </vt:lpstr>
      <vt:lpstr>UTJECAJ GLAZBENIH AKTIVNOSTI NA UČENIKE S TEŠKOĆAMA</vt:lpstr>
      <vt:lpstr>UTJECAJ GLAZBENIH AKTIVNOSTI NA UČENIKE S TEŠKOĆAMA</vt:lpstr>
      <vt:lpstr>GLAZBENE AKTIVNOSTI UČENIKA S TEŠKOĆAMA U RAZVOJU </vt:lpstr>
      <vt:lpstr>VAŽNOST GLAZBE I POKRETA KOD UČENIKA S TEŠKOĆAMA U RAZVOJU</vt:lpstr>
      <vt:lpstr>VAŽNOST GLAZBE I POKRETA KOD UČENIKA S TEŠKOĆAMA U RAZVOJU</vt:lpstr>
      <vt:lpstr>UTJECAJ GLAZBE I PLESA NA OPĆI RAZVOJ DJETETA/UČENIKA </vt:lpstr>
      <vt:lpstr>VAŽNOST POKRETA I PLESA  KOD DJECE ŠKOLSKE DOBI</vt:lpstr>
      <vt:lpstr>OVAJ PROJEKT JE U PERMANENTNOM TRAJANJU, STVARANJU, NADOGRADNJI i NADOPUNJAVANJU U SURADNJI I DOGOVORU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GLAZBA I PLES – RAZVOJ RITMA I MOTORIKE</dc:title>
  <dc:creator>Učenik 11</dc:creator>
  <cp:lastModifiedBy>Ana Mikić</cp:lastModifiedBy>
  <cp:revision>66</cp:revision>
  <dcterms:created xsi:type="dcterms:W3CDTF">2020-12-02T09:15:51Z</dcterms:created>
  <dcterms:modified xsi:type="dcterms:W3CDTF">2021-01-29T17:57:16Z</dcterms:modified>
</cp:coreProperties>
</file>